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64" r:id="rId4"/>
    <p:sldId id="276" r:id="rId5"/>
    <p:sldId id="259" r:id="rId6"/>
    <p:sldId id="260" r:id="rId7"/>
    <p:sldId id="261" r:id="rId8"/>
    <p:sldId id="265" r:id="rId9"/>
    <p:sldId id="263" r:id="rId10"/>
    <p:sldId id="271" r:id="rId11"/>
    <p:sldId id="268" r:id="rId12"/>
    <p:sldId id="270" r:id="rId13"/>
    <p:sldId id="274" r:id="rId14"/>
    <p:sldId id="275" r:id="rId15"/>
    <p:sldId id="273" r:id="rId16"/>
    <p:sldId id="258" r:id="rId17"/>
    <p:sldId id="266" r:id="rId18"/>
    <p:sldId id="267" r:id="rId19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8DF0B627-34F9-4218-A8A8-BF8F02C99AB3}">
          <p14:sldIdLst>
            <p14:sldId id="256"/>
            <p14:sldId id="262"/>
          </p14:sldIdLst>
        </p14:section>
        <p14:section name="Partie I" id="{FD7D7F12-1682-4CC8-9F38-F26A26E13B62}">
          <p14:sldIdLst>
            <p14:sldId id="264"/>
            <p14:sldId id="276"/>
            <p14:sldId id="259"/>
            <p14:sldId id="260"/>
            <p14:sldId id="261"/>
          </p14:sldIdLst>
        </p14:section>
        <p14:section name="Partie II" id="{6795F8B2-73D7-4984-A954-ACF40A95BC36}">
          <p14:sldIdLst>
            <p14:sldId id="265"/>
            <p14:sldId id="263"/>
            <p14:sldId id="271"/>
          </p14:sldIdLst>
        </p14:section>
        <p14:section name="Partie III" id="{CC2D2F1F-149D-434D-A41A-EF34D9FDB1BA}">
          <p14:sldIdLst>
            <p14:sldId id="268"/>
            <p14:sldId id="270"/>
            <p14:sldId id="274"/>
            <p14:sldId id="275"/>
          </p14:sldIdLst>
        </p14:section>
        <p14:section name="Conclusion" id="{E66DACDB-7E8B-4D68-A48D-A67E3C6E9546}">
          <p14:sldIdLst>
            <p14:sldId id="273"/>
            <p14:sldId id="258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1A"/>
    <a:srgbClr val="261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8" autoAdjust="0"/>
    <p:restoredTop sz="94652" autoAdjust="0"/>
  </p:normalViewPr>
  <p:slideViewPr>
    <p:cSldViewPr>
      <p:cViewPr>
        <p:scale>
          <a:sx n="80" d="100"/>
          <a:sy n="80" d="100"/>
        </p:scale>
        <p:origin x="-106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82" y="-96"/>
      </p:cViewPr>
      <p:guideLst>
        <p:guide orient="horz" pos="2928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872B106-F5CE-469B-98CE-3356C02A170E}" type="datetimeFigureOut">
              <a:rPr lang="fr-CA" smtClean="0"/>
              <a:t>2016-11-24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6B8DBEB-B6D1-4D50-8E73-B026560D54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683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A2C772DA-9AFD-41E3-BDFE-4AC3E451D0B7}" type="datetimeFigureOut">
              <a:rPr lang="en-CA"/>
              <a:pPr>
                <a:defRPr/>
              </a:pPr>
              <a:t>24/11/2016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A5EE1BDA-92D4-486C-BA86-3BBF57E8C312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046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dirty="0" smtClean="0"/>
              <a:t>t observé = 2.5, 1.85, et 1.50 respectivement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E1BDA-92D4-486C-BA86-3BBF57E8C312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8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dirty="0" smtClean="0"/>
              <a:t>t observé = 2.5, 1.85, et 1.50 respectivement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E1BDA-92D4-486C-BA86-3BBF57E8C312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85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dirty="0" smtClean="0"/>
              <a:t>t observé = 2.5, 1.85, et 1.50 respectivement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E1BDA-92D4-486C-BA86-3BBF57E8C312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8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dirty="0" smtClean="0"/>
              <a:t>t observé = 2.5, 1.85, et 1.50 respectivement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E1BDA-92D4-486C-BA86-3BBF57E8C312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8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101013" y="6669088"/>
            <a:ext cx="1008062" cy="144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2130425"/>
            <a:ext cx="691053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886200"/>
            <a:ext cx="6224736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707BD1F-FA6A-4EC7-B1EB-C0BB15CB48BD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4016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A377-BB35-42B9-92EF-8E2BC07E931E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8127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CC7F-E0CF-43A2-9801-8FCE7DB5A776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623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101013" y="6669088"/>
            <a:ext cx="1008062" cy="144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196752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1268760"/>
            <a:ext cx="7596336" cy="5112568"/>
          </a:xfrm>
        </p:spPr>
        <p:txBody>
          <a:bodyPr/>
          <a:lstStyle>
            <a:lvl1pPr marL="182563" indent="-182563">
              <a:defRPr sz="2000"/>
            </a:lvl1pPr>
            <a:lvl2pPr marL="452438" indent="-285750">
              <a:defRPr sz="1800"/>
            </a:lvl2pPr>
            <a:lvl3pPr marL="723900" indent="-228600">
              <a:defRPr sz="1600"/>
            </a:lvl3pPr>
            <a:lvl4pPr marL="985838" indent="-228600">
              <a:defRPr sz="1400"/>
            </a:lvl4pPr>
            <a:lvl5pPr marL="1262063" indent="-228600">
              <a:defRPr sz="14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14288" y="6237288"/>
            <a:ext cx="1317625" cy="287337"/>
          </a:xfrm>
        </p:spPr>
        <p:txBody>
          <a:bodyPr/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A8686568-1FE4-424D-A439-DF74AE07A7AE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28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101013" y="6669088"/>
            <a:ext cx="1008062" cy="144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3" y="4406900"/>
            <a:ext cx="6947049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7663" y="2906713"/>
            <a:ext cx="69470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24A1-F288-4EA1-8187-FEE93E0EC015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0365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7DB7-EA5C-4353-8A7E-3E11D6B9CE1D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8070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FB989-9C3B-4558-9E22-FA9A381B7848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7929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2D19-BB22-41B8-98B3-DA8B716C760F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536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4CC6-6555-4888-966D-3A50A9CA2051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315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DDD8-1B5F-404E-B6E2-D7FC5BE67821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3212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723C-2056-4749-8574-91991904308F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604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0"/>
            <a:ext cx="7138987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484313"/>
            <a:ext cx="7138987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 smtClean="0"/>
              <a:t>Haga clic para modificar el estilo de texto del patrón</a:t>
            </a:r>
          </a:p>
          <a:p>
            <a:pPr lvl="1"/>
            <a:r>
              <a:rPr lang="es-ES" altLang="en-US" dirty="0" smtClean="0"/>
              <a:t>Segundo nivel</a:t>
            </a:r>
          </a:p>
          <a:p>
            <a:pPr lvl="2"/>
            <a:r>
              <a:rPr lang="es-ES" altLang="en-US" dirty="0" smtClean="0"/>
              <a:t>Tercer nivel</a:t>
            </a:r>
          </a:p>
          <a:p>
            <a:pPr lvl="3"/>
            <a:r>
              <a:rPr lang="es-ES" altLang="en-US" dirty="0" smtClean="0"/>
              <a:t>Cuarto nivel</a:t>
            </a:r>
          </a:p>
          <a:p>
            <a:pPr lvl="4"/>
            <a:r>
              <a:rPr lang="es-ES" altLang="en-US" dirty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37288"/>
            <a:ext cx="133191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F0145B1B-6C17-4413-8C72-7E7F41E5E144}" type="slidenum">
              <a:rPr lang="es-ES" altLang="en-US" smtClean="0"/>
              <a:pPr>
                <a:defRPr/>
              </a:pPr>
              <a:t>‹N°›</a:t>
            </a:fld>
            <a:r>
              <a:rPr lang="es-ES" altLang="en-US" smtClean="0"/>
              <a:t>c</a:t>
            </a:r>
            <a:endParaRPr lang="es-ES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101013" y="6669088"/>
            <a:ext cx="1008062" cy="144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latin typeface="Georgia" panose="020405020504050203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38163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Georgia" panose="02040502050405020303" pitchFamily="18" charset="0"/>
          <a:cs typeface="+mn-cs"/>
        </a:defRPr>
      </a:lvl2pPr>
      <a:lvl3pPr marL="723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Georgia" panose="02040502050405020303" pitchFamily="18" charset="0"/>
          <a:cs typeface="+mn-cs"/>
        </a:defRPr>
      </a:lvl3pPr>
      <a:lvl4pPr marL="989013" indent="-2413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Georgia" panose="02040502050405020303" pitchFamily="18" charset="0"/>
          <a:cs typeface="+mn-cs"/>
        </a:defRPr>
      </a:lvl4pPr>
      <a:lvl5pPr marL="1262063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Georgia" panose="02040502050405020303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500563" y="1268413"/>
            <a:ext cx="4427537" cy="4000500"/>
          </a:xfrm>
          <a:noFill/>
        </p:spPr>
        <p:txBody>
          <a:bodyPr/>
          <a:lstStyle/>
          <a:p>
            <a:pPr algn="r" eaLnBrk="1" hangingPunct="1"/>
            <a:r>
              <a:rPr lang="fr-FR" altLang="en-US" b="1" smtClean="0">
                <a:solidFill>
                  <a:schemeClr val="bg1"/>
                </a:solidFill>
                <a:latin typeface="Georgia" panose="02040502050405020303" pitchFamily="18" charset="0"/>
              </a:rPr>
              <a:t>Quoi regarder dans un graphique des moyennes ?</a:t>
            </a:r>
            <a:endParaRPr lang="es-ES" altLang="en-US" b="1" smtClean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315" name="Rectangle 122"/>
          <p:cNvSpPr>
            <a:spLocks noChangeArrowheads="1"/>
          </p:cNvSpPr>
          <p:nvPr/>
        </p:nvSpPr>
        <p:spPr bwMode="auto">
          <a:xfrm>
            <a:off x="5219700" y="5300663"/>
            <a:ext cx="367188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altLang="en-US" sz="2000" b="1">
                <a:solidFill>
                  <a:schemeClr val="bg1"/>
                </a:solidFill>
                <a:latin typeface="Georgia" panose="02040502050405020303" pitchFamily="18" charset="0"/>
              </a:rPr>
              <a:t>Denis Cousineau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altLang="en-US" sz="2000" b="1">
                <a:solidFill>
                  <a:schemeClr val="bg1"/>
                </a:solidFill>
                <a:latin typeface="Georgia" panose="02040502050405020303" pitchFamily="18" charset="0"/>
              </a:rPr>
              <a:t>Université d’Ottawa</a:t>
            </a:r>
            <a:endParaRPr lang="es-ES" altLang="en-US" sz="2000" b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C06D10-9B98-4C63-854C-F0F99A29D895}" type="slidenum">
              <a:rPr lang="es-ES" altLang="en-US">
                <a:latin typeface="Georgia" panose="02040502050405020303" pitchFamily="18" charset="0"/>
              </a:rPr>
              <a:pPr>
                <a:defRPr/>
              </a:pPr>
              <a:t>1</a:t>
            </a:fld>
            <a:endParaRPr lang="es-ES" altLang="en-US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1196752"/>
            <a:ext cx="7596336" cy="5112568"/>
          </a:xfrm>
        </p:spPr>
        <p:txBody>
          <a:bodyPr/>
          <a:lstStyle/>
          <a:p>
            <a:r>
              <a:rPr lang="fr-CA" sz="2400" dirty="0" smtClean="0"/>
              <a:t>Un intervalle de confiance sur les données brutes:</a:t>
            </a:r>
          </a:p>
          <a:p>
            <a:pPr lvl="1"/>
            <a:r>
              <a:rPr lang="fr-CA" dirty="0" smtClean="0"/>
              <a:t>La précision des résultats (i.e., la précision des données ET la </a:t>
            </a:r>
            <a:r>
              <a:rPr lang="fr-CA" dirty="0" smtClean="0"/>
              <a:t>précision de l’expérience)</a:t>
            </a:r>
            <a:endParaRPr lang="fr-CA" dirty="0" smtClean="0"/>
          </a:p>
          <a:p>
            <a:pPr lvl="1"/>
            <a:endParaRPr lang="fr-CA" dirty="0"/>
          </a:p>
          <a:p>
            <a:r>
              <a:rPr lang="fr-CA" sz="2400" dirty="0" smtClean="0"/>
              <a:t>Un intervalle de confiance sur les données standardisées:</a:t>
            </a:r>
          </a:p>
          <a:p>
            <a:pPr lvl="1"/>
            <a:r>
              <a:rPr lang="fr-CA" dirty="0" smtClean="0"/>
              <a:t>La précision de l’expérience</a:t>
            </a:r>
          </a:p>
          <a:p>
            <a:pPr lvl="2"/>
            <a:r>
              <a:rPr lang="fr-CA" dirty="0" smtClean="0"/>
              <a:t>ici, la taille des échantillons</a:t>
            </a:r>
          </a:p>
          <a:p>
            <a:pPr lvl="2"/>
            <a:r>
              <a:rPr lang="fr-CA" dirty="0" smtClean="0"/>
              <a:t>mais peut aussi être le devis expérimental, l’instrument de </a:t>
            </a:r>
            <a:r>
              <a:rPr lang="fr-CA" dirty="0" smtClean="0"/>
              <a:t>mesure, la méthode d’échantillonnage, etc.</a:t>
            </a:r>
            <a:endParaRPr lang="fr-CA" dirty="0" smtClean="0"/>
          </a:p>
          <a:p>
            <a:pPr lvl="1"/>
            <a:endParaRPr lang="fr-CA" dirty="0"/>
          </a:p>
          <a:p>
            <a:r>
              <a:rPr lang="fr-CA" sz="2400" dirty="0" smtClean="0"/>
              <a:t>Un intervalle de confiance sur </a:t>
            </a:r>
            <a:r>
              <a:rPr lang="fr-CA" sz="2400" i="1" dirty="0" smtClean="0"/>
              <a:t>p</a:t>
            </a:r>
            <a:r>
              <a:rPr lang="fr-CA" sz="2400" dirty="0" smtClean="0"/>
              <a:t>:</a:t>
            </a:r>
          </a:p>
          <a:p>
            <a:pPr lvl="1"/>
            <a:r>
              <a:rPr lang="fr-CA" dirty="0" smtClean="0"/>
              <a:t>Un rappel qu’on ne peut jamais être </a:t>
            </a:r>
            <a:r>
              <a:rPr lang="fr-CA" dirty="0" smtClean="0"/>
              <a:t>certain</a:t>
            </a:r>
          </a:p>
          <a:p>
            <a:pPr lvl="2"/>
            <a:r>
              <a:rPr lang="fr-CA" dirty="0" smtClean="0"/>
              <a:t>la valeur </a:t>
            </a:r>
            <a:r>
              <a:rPr lang="fr-CA" i="1" dirty="0" smtClean="0"/>
              <a:t>p</a:t>
            </a:r>
            <a:r>
              <a:rPr lang="fr-CA" dirty="0" smtClean="0"/>
              <a:t> est la statistique la moins reproductible de toutes</a:t>
            </a:r>
            <a:endParaRPr lang="fr-CA" dirty="0" smtClean="0"/>
          </a:p>
          <a:p>
            <a:pPr lvl="1"/>
            <a:r>
              <a:rPr lang="fr-CA" dirty="0" smtClean="0"/>
              <a:t>Le </a:t>
            </a:r>
            <a:r>
              <a:rPr lang="fr-CA" i="1" dirty="0" smtClean="0"/>
              <a:t>p</a:t>
            </a:r>
            <a:r>
              <a:rPr lang="fr-CA" dirty="0" smtClean="0"/>
              <a:t> est un outil pour trancher. </a:t>
            </a:r>
          </a:p>
          <a:p>
            <a:pPr lvl="2"/>
            <a:r>
              <a:rPr lang="fr-CA" dirty="0" smtClean="0"/>
              <a:t>Qui veut trancher? sur quel horizon temporel?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86568-1FE4-424D-A439-DF74AE07A7AE}" type="slidenum">
              <a:rPr lang="es-ES" altLang="en-US" smtClean="0"/>
              <a:pPr>
                <a:defRPr/>
              </a:pPr>
              <a:t>10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0930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813" y="4406900"/>
            <a:ext cx="6946900" cy="1362075"/>
          </a:xfrm>
        </p:spPr>
        <p:txBody>
          <a:bodyPr/>
          <a:lstStyle/>
          <a:p>
            <a:pPr>
              <a:defRPr/>
            </a:pPr>
            <a:endParaRPr lang="fr-CA">
              <a:latin typeface="Georgia" panose="02040502050405020303" pitchFamily="18" charset="0"/>
            </a:endParaRPr>
          </a:p>
        </p:txBody>
      </p:sp>
      <p:sp>
        <p:nvSpPr>
          <p:cNvPr id="2048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7813" y="2906713"/>
            <a:ext cx="6946900" cy="1500187"/>
          </a:xfrm>
        </p:spPr>
        <p:txBody>
          <a:bodyPr/>
          <a:lstStyle/>
          <a:p>
            <a:r>
              <a:rPr lang="fr-CA" altLang="fr-FR" dirty="0">
                <a:latin typeface="Georgia" panose="02040502050405020303" pitchFamily="18" charset="0"/>
              </a:rPr>
              <a:t>Partie </a:t>
            </a:r>
            <a:r>
              <a:rPr lang="fr-CA" altLang="fr-FR" dirty="0" smtClean="0">
                <a:latin typeface="Georgia" panose="02040502050405020303" pitchFamily="18" charset="0"/>
              </a:rPr>
              <a:t>III:</a:t>
            </a:r>
            <a:endParaRPr lang="fr-CA" altLang="fr-FR" dirty="0">
              <a:latin typeface="Georgia" panose="02040502050405020303" pitchFamily="18" charset="0"/>
            </a:endParaRPr>
          </a:p>
          <a:p>
            <a:r>
              <a:rPr lang="fr-CA" altLang="fr-FR" dirty="0">
                <a:latin typeface="Georgia" panose="02040502050405020303" pitchFamily="18" charset="0"/>
              </a:rPr>
              <a:t>	</a:t>
            </a:r>
            <a:r>
              <a:rPr lang="fr-CA" altLang="fr-FR" dirty="0"/>
              <a:t>T</a:t>
            </a:r>
            <a:r>
              <a:rPr lang="fr-CA" altLang="fr-FR" dirty="0" smtClean="0">
                <a:latin typeface="Georgia" panose="02040502050405020303" pitchFamily="18" charset="0"/>
              </a:rPr>
              <a:t>aille </a:t>
            </a:r>
            <a:r>
              <a:rPr lang="fr-CA" altLang="fr-FR" dirty="0">
                <a:latin typeface="Georgia" panose="02040502050405020303" pitchFamily="18" charset="0"/>
              </a:rPr>
              <a:t>d’effet </a:t>
            </a:r>
            <a:r>
              <a:rPr lang="fr-CA" altLang="fr-FR" dirty="0" smtClean="0">
                <a:latin typeface="Georgia" panose="02040502050405020303" pitchFamily="18" charset="0"/>
              </a:rPr>
              <a:t>brut</a:t>
            </a:r>
            <a:r>
              <a:rPr lang="fr-CA" altLang="fr-FR" dirty="0" smtClean="0">
                <a:latin typeface="Georgia" panose="02040502050405020303" pitchFamily="18" charset="0"/>
              </a:rPr>
              <a:t>		</a:t>
            </a:r>
            <a:r>
              <a:rPr lang="fr-CA" altLang="fr-FR" dirty="0" smtClean="0">
                <a:latin typeface="Georgia" panose="02040502050405020303" pitchFamily="18" charset="0"/>
              </a:rPr>
              <a:t>absolu </a:t>
            </a:r>
            <a:r>
              <a:rPr lang="fr-CA" altLang="fr-FR" dirty="0" smtClean="0">
                <a:latin typeface="Georgia" panose="02040502050405020303" pitchFamily="18" charset="0"/>
              </a:rPr>
              <a:t>ou </a:t>
            </a:r>
            <a:r>
              <a:rPr lang="fr-CA" altLang="fr-FR" dirty="0" smtClean="0">
                <a:latin typeface="Georgia" panose="02040502050405020303" pitchFamily="18" charset="0"/>
              </a:rPr>
              <a:t>relatif</a:t>
            </a:r>
            <a:endParaRPr lang="fr-CA" altLang="fr-FR" dirty="0">
              <a:latin typeface="Georgia" panose="02040502050405020303" pitchFamily="18" charset="0"/>
            </a:endParaRPr>
          </a:p>
          <a:p>
            <a:r>
              <a:rPr lang="fr-CA" altLang="fr-FR" dirty="0" smtClean="0">
                <a:latin typeface="Georgia" panose="02040502050405020303" pitchFamily="18" charset="0"/>
              </a:rPr>
              <a:t>	Taille </a:t>
            </a:r>
            <a:r>
              <a:rPr lang="fr-CA" altLang="fr-FR" dirty="0">
                <a:latin typeface="Georgia" panose="02040502050405020303" pitchFamily="18" charset="0"/>
              </a:rPr>
              <a:t>d’effet </a:t>
            </a:r>
            <a:r>
              <a:rPr lang="fr-CA" altLang="fr-FR" dirty="0" smtClean="0">
                <a:latin typeface="Georgia" panose="02040502050405020303" pitchFamily="18" charset="0"/>
              </a:rPr>
              <a:t>standardisé </a:t>
            </a:r>
            <a:r>
              <a:rPr lang="fr-CA" altLang="fr-FR" dirty="0" smtClean="0">
                <a:latin typeface="Georgia" panose="02040502050405020303" pitchFamily="18" charset="0"/>
              </a:rPr>
              <a:t>	</a:t>
            </a:r>
            <a:r>
              <a:rPr lang="fr-CA" altLang="fr-FR" dirty="0" smtClean="0">
                <a:latin typeface="Georgia" panose="02040502050405020303" pitchFamily="18" charset="0"/>
              </a:rPr>
              <a:t>absolu </a:t>
            </a:r>
            <a:r>
              <a:rPr lang="fr-CA" altLang="fr-FR" dirty="0" smtClean="0">
                <a:latin typeface="Georgia" panose="02040502050405020303" pitchFamily="18" charset="0"/>
              </a:rPr>
              <a:t>ou </a:t>
            </a:r>
            <a:r>
              <a:rPr lang="fr-CA" altLang="fr-FR" dirty="0" smtClean="0">
                <a:latin typeface="Georgia" panose="02040502050405020303" pitchFamily="18" charset="0"/>
              </a:rPr>
              <a:t>relatif</a:t>
            </a:r>
            <a:endParaRPr lang="fr-CA" altLang="fr-FR" dirty="0">
              <a:latin typeface="Georgia" panose="02040502050405020303" pitchFamily="18" charset="0"/>
            </a:endParaRPr>
          </a:p>
          <a:p>
            <a:r>
              <a:rPr lang="fr-CA" altLang="fr-FR" dirty="0" smtClean="0">
                <a:latin typeface="Georgia" panose="02040502050405020303" pitchFamily="18" charset="0"/>
              </a:rPr>
              <a:t>	</a:t>
            </a:r>
            <a:r>
              <a:rPr lang="fr-CA" altLang="fr-FR" dirty="0">
                <a:latin typeface="Georgia" panose="02040502050405020303" pitchFamily="18" charset="0"/>
              </a:rPr>
              <a:t>Valeur </a:t>
            </a:r>
            <a:r>
              <a:rPr lang="fr-CA" altLang="fr-FR" i="1" dirty="0" smtClean="0">
                <a:latin typeface="Georgia" panose="02040502050405020303" pitchFamily="18" charset="0"/>
              </a:rPr>
              <a:t>p</a:t>
            </a:r>
            <a:r>
              <a:rPr lang="fr-CA" altLang="fr-FR" dirty="0">
                <a:latin typeface="Georgia" panose="02040502050405020303" pitchFamily="18" charset="0"/>
              </a:rPr>
              <a:t>.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0A452A-B64D-4155-8B95-157BA3FF94AD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11</a:t>
            </a:fld>
            <a:endParaRPr lang="es-ES" altLang="en-US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0192" y="0"/>
            <a:ext cx="2843808" cy="1196752"/>
          </a:xfrm>
        </p:spPr>
        <p:txBody>
          <a:bodyPr/>
          <a:lstStyle/>
          <a:p>
            <a:r>
              <a:rPr lang="fr-CA" dirty="0" smtClean="0">
                <a:latin typeface="Georgia" panose="02040502050405020303" pitchFamily="18" charset="0"/>
              </a:rPr>
              <a:t>Partie III: Résultats</a:t>
            </a:r>
            <a:endParaRPr lang="fr-CA" dirty="0">
              <a:latin typeface="Georgia" panose="020405020504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00192" y="1268760"/>
            <a:ext cx="2843808" cy="5112568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Georgia" panose="02040502050405020303" pitchFamily="18" charset="0"/>
              </a:rPr>
              <a:t>Finalement, </a:t>
            </a:r>
            <a:r>
              <a:rPr lang="fr-CA" dirty="0" err="1" smtClean="0">
                <a:latin typeface="Georgia" panose="02040502050405020303" pitchFamily="18" charset="0"/>
              </a:rPr>
              <a:t>vaut-il</a:t>
            </a:r>
            <a:r>
              <a:rPr lang="fr-CA" dirty="0" smtClean="0">
                <a:latin typeface="Georgia" panose="02040502050405020303" pitchFamily="18" charset="0"/>
              </a:rPr>
              <a:t> mieux écouter </a:t>
            </a:r>
            <a:r>
              <a:rPr lang="fr-CA" dirty="0" err="1" smtClean="0">
                <a:latin typeface="Georgia" panose="02040502050405020303" pitchFamily="18" charset="0"/>
              </a:rPr>
              <a:t>Trump</a:t>
            </a:r>
            <a:r>
              <a:rPr lang="fr-CA" dirty="0" smtClean="0">
                <a:latin typeface="Georgia" panose="02040502050405020303" pitchFamily="18" charset="0"/>
              </a:rPr>
              <a:t> ou Sanders?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>
                <a:latin typeface="Georgia" panose="02040502050405020303" pitchFamily="18" charset="0"/>
              </a:rPr>
              <a:t>(il est facile de perdre le but de l’expérience avec des statistiques abstraites)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86568-1FE4-424D-A439-DF74AE07A7AE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12</a:t>
            </a:fld>
            <a:endParaRPr lang="es-ES" altLang="en-US">
              <a:latin typeface="Georgia" panose="02040502050405020303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63688" y="330315"/>
            <a:ext cx="10631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12 par </a:t>
            </a:r>
            <a:r>
              <a:rPr lang="fr-CA" sz="1100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grp</a:t>
            </a:r>
            <a:endParaRPr lang="fr-CA" sz="1100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</a:t>
            </a:r>
            <a:r>
              <a:rPr lang="fr-CA" sz="11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fr-CA" sz="11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2237" y="333817"/>
            <a:ext cx="11336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150 par </a:t>
            </a:r>
            <a:r>
              <a:rPr lang="fr-CA" sz="1100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grp</a:t>
            </a:r>
            <a:endParaRPr lang="fr-CA" sz="1100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15</a:t>
            </a:r>
            <a:endParaRPr lang="fr-CA" sz="11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2077" y="332656"/>
            <a:ext cx="10518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12 par </a:t>
            </a:r>
            <a:r>
              <a:rPr lang="fr-CA" sz="1100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grp</a:t>
            </a:r>
            <a:endParaRPr lang="fr-CA" sz="1100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5</a:t>
            </a:r>
            <a:endParaRPr lang="fr-CA" sz="11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195736" y="2060848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220072" y="2060848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707904" y="2060848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ccolade fermante 14"/>
          <p:cNvSpPr/>
          <p:nvPr/>
        </p:nvSpPr>
        <p:spPr>
          <a:xfrm rot="5400000">
            <a:off x="4359777" y="3064174"/>
            <a:ext cx="385099" cy="2696956"/>
          </a:xfrm>
          <a:prstGeom prst="rightBrace">
            <a:avLst>
              <a:gd name="adj1" fmla="val 28377"/>
              <a:gd name="adj2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103865" y="4643844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chemeClr val="bg1">
                    <a:lumMod val="75000"/>
                  </a:schemeClr>
                </a:solidFill>
              </a:rPr>
              <a:t>mais toujours négligeables!</a:t>
            </a:r>
            <a:endParaRPr lang="fr-CA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Accolade fermante 16"/>
          <p:cNvSpPr/>
          <p:nvPr/>
        </p:nvSpPr>
        <p:spPr>
          <a:xfrm rot="5400000">
            <a:off x="3567689" y="1552006"/>
            <a:ext cx="385099" cy="4281133"/>
          </a:xfrm>
          <a:prstGeom prst="rightBrace">
            <a:avLst>
              <a:gd name="adj1" fmla="val 28377"/>
              <a:gd name="adj2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68060" y="3816131"/>
            <a:ext cx="223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chemeClr val="bg1">
                    <a:lumMod val="75000"/>
                  </a:schemeClr>
                </a:solidFill>
              </a:rPr>
              <a:t>effets significatifs…</a:t>
            </a:r>
            <a:endParaRPr lang="fr-CA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52682"/>
            <a:ext cx="4542555" cy="9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64850"/>
            <a:ext cx="4542555" cy="9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6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Partie III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 plusieurs statistiques utiles:</a:t>
            </a:r>
          </a:p>
          <a:p>
            <a:pPr lvl="1"/>
            <a:endParaRPr lang="fr-CA" dirty="0" smtClean="0"/>
          </a:p>
          <a:p>
            <a:pPr marL="166688" lvl="1" indent="0">
              <a:buNone/>
            </a:pPr>
            <a:r>
              <a:rPr lang="fr-CA" dirty="0"/>
              <a:t> </a:t>
            </a:r>
            <a:r>
              <a:rPr lang="fr-CA" dirty="0" smtClean="0"/>
              <a:t>			Relatif			Absolu</a:t>
            </a:r>
          </a:p>
          <a:p>
            <a:pPr lvl="1"/>
            <a:r>
              <a:rPr lang="fr-CA" dirty="0" smtClean="0"/>
              <a:t>Effet brut		Différence		Moyennes</a:t>
            </a:r>
          </a:p>
          <a:p>
            <a:pPr marL="166688" lvl="1" indent="0">
              <a:buNone/>
            </a:pPr>
            <a:r>
              <a:rPr lang="fr-CA" dirty="0" smtClean="0"/>
              <a:t> 			entre les moyennes</a:t>
            </a:r>
            <a:endParaRPr lang="fr-CA" dirty="0"/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Effet standardisé	</a:t>
            </a:r>
            <a:r>
              <a:rPr lang="fr-CA" i="1" dirty="0" smtClean="0"/>
              <a:t>d</a:t>
            </a:r>
            <a:r>
              <a:rPr lang="fr-CA" dirty="0" smtClean="0"/>
              <a:t> de Cohen		?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86568-1FE4-424D-A439-DF74AE07A7AE}" type="slidenum">
              <a:rPr lang="es-ES" altLang="en-US" smtClean="0"/>
              <a:pPr>
                <a:defRPr/>
              </a:pPr>
              <a:t>13</a:t>
            </a:fld>
            <a:endParaRPr lang="es-ES" altLang="en-US"/>
          </a:p>
        </p:txBody>
      </p:sp>
      <p:cxnSp>
        <p:nvCxnSpPr>
          <p:cNvPr id="6" name="Connecteur droit 5"/>
          <p:cNvCxnSpPr/>
          <p:nvPr/>
        </p:nvCxnSpPr>
        <p:spPr>
          <a:xfrm>
            <a:off x="1835696" y="2300622"/>
            <a:ext cx="6912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835696" y="3956806"/>
            <a:ext cx="6912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211960" y="1940582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Partie III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 plusieurs statistiques utiles:</a:t>
            </a:r>
          </a:p>
          <a:p>
            <a:pPr lvl="1"/>
            <a:endParaRPr lang="fr-CA" dirty="0" smtClean="0"/>
          </a:p>
          <a:p>
            <a:pPr marL="166688" lvl="1" indent="0">
              <a:buNone/>
            </a:pPr>
            <a:r>
              <a:rPr lang="fr-CA" dirty="0"/>
              <a:t> </a:t>
            </a:r>
            <a:r>
              <a:rPr lang="fr-CA" dirty="0" smtClean="0"/>
              <a:t>			Relatif			Absolu</a:t>
            </a:r>
          </a:p>
          <a:p>
            <a:pPr lvl="1"/>
            <a:r>
              <a:rPr lang="fr-CA" dirty="0" smtClean="0"/>
              <a:t>Effet brut		Différence		Moyennes</a:t>
            </a:r>
          </a:p>
          <a:p>
            <a:pPr marL="166688" lvl="1" indent="0">
              <a:buNone/>
            </a:pPr>
            <a:r>
              <a:rPr lang="fr-CA" dirty="0" smtClean="0"/>
              <a:t> 			entre les moyennes	</a:t>
            </a:r>
            <a:r>
              <a:rPr lang="fr-CA" dirty="0" smtClean="0">
                <a:solidFill>
                  <a:srgbClr val="FF0000"/>
                </a:solidFill>
              </a:rPr>
              <a:t>± CI 95%</a:t>
            </a:r>
            <a:endParaRPr lang="fr-CA" dirty="0">
              <a:solidFill>
                <a:srgbClr val="FF0000"/>
              </a:solidFill>
            </a:endParaRP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Effet standardisé	</a:t>
            </a:r>
            <a:r>
              <a:rPr lang="fr-CA" i="1" dirty="0" smtClean="0"/>
              <a:t>d</a:t>
            </a:r>
            <a:r>
              <a:rPr lang="fr-CA" dirty="0" smtClean="0"/>
              <a:t> de Cohen		</a:t>
            </a:r>
            <a:r>
              <a:rPr lang="fr-CA" dirty="0" smtClean="0"/>
              <a:t>(Mn – GM)/</a:t>
            </a:r>
            <a:r>
              <a:rPr lang="fr-CA" i="1" dirty="0" smtClean="0"/>
              <a:t>s</a:t>
            </a:r>
            <a:endParaRPr lang="fr-CA" i="1" dirty="0" smtClean="0"/>
          </a:p>
          <a:p>
            <a:pPr marL="166688" lvl="1" indent="0">
              <a:buNone/>
            </a:pPr>
            <a:r>
              <a:rPr lang="fr-CA" dirty="0" smtClean="0"/>
              <a:t> 			</a:t>
            </a:r>
            <a:r>
              <a:rPr lang="fr-CA" dirty="0">
                <a:solidFill>
                  <a:srgbClr val="FF0000"/>
                </a:solidFill>
              </a:rPr>
              <a:t>± CI 95%</a:t>
            </a:r>
          </a:p>
          <a:p>
            <a:pPr lvl="1"/>
            <a:endParaRPr lang="fr-CA" dirty="0"/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Toujours rapporter les résultats </a:t>
            </a:r>
            <a:r>
              <a:rPr lang="fr-CA" dirty="0" smtClean="0"/>
              <a:t>absolus </a:t>
            </a:r>
            <a:r>
              <a:rPr lang="fr-CA" dirty="0" smtClean="0"/>
              <a:t>en premier et vérifier que les résultats ne sont pas négligeables.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Si vous poursuivez, parlez de tailles d’effets en second</a:t>
            </a:r>
            <a:r>
              <a:rPr lang="fr-CA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S’il le faut vraiment, mettez une valeur </a:t>
            </a:r>
            <a:r>
              <a:rPr lang="fr-CA" i="1" dirty="0" smtClean="0"/>
              <a:t>p</a:t>
            </a:r>
            <a:r>
              <a:rPr lang="fr-CA" dirty="0" smtClean="0"/>
              <a:t> à la fin.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86568-1FE4-424D-A439-DF74AE07A7AE}" type="slidenum">
              <a:rPr lang="es-ES" altLang="en-US" smtClean="0"/>
              <a:pPr>
                <a:defRPr/>
              </a:pPr>
              <a:t>14</a:t>
            </a:fld>
            <a:endParaRPr lang="es-ES" altLang="en-US"/>
          </a:p>
        </p:txBody>
      </p:sp>
      <p:cxnSp>
        <p:nvCxnSpPr>
          <p:cNvPr id="5" name="Connecteur droit 4"/>
          <p:cNvCxnSpPr/>
          <p:nvPr/>
        </p:nvCxnSpPr>
        <p:spPr>
          <a:xfrm>
            <a:off x="1835696" y="2300622"/>
            <a:ext cx="6912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835696" y="3956806"/>
            <a:ext cx="69127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4211960" y="1940582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égende encadrée 1 7"/>
          <p:cNvSpPr/>
          <p:nvPr/>
        </p:nvSpPr>
        <p:spPr>
          <a:xfrm>
            <a:off x="251520" y="3560762"/>
            <a:ext cx="1296144" cy="792088"/>
          </a:xfrm>
          <a:prstGeom prst="borderCallout1">
            <a:avLst>
              <a:gd name="adj1" fmla="val 24746"/>
              <a:gd name="adj2" fmla="val 101612"/>
              <a:gd name="adj3" fmla="val 33039"/>
              <a:gd name="adj4" fmla="val 313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la précision de votre devis expérimental</a:t>
            </a:r>
          </a:p>
        </p:txBody>
      </p:sp>
      <p:sp>
        <p:nvSpPr>
          <p:cNvPr id="9" name="Légende encadrée 1 8"/>
          <p:cNvSpPr/>
          <p:nvPr/>
        </p:nvSpPr>
        <p:spPr>
          <a:xfrm>
            <a:off x="7596336" y="320928"/>
            <a:ext cx="1296144" cy="792088"/>
          </a:xfrm>
          <a:prstGeom prst="borderCallout1">
            <a:avLst>
              <a:gd name="adj1" fmla="val 99708"/>
              <a:gd name="adj2" fmla="val 20986"/>
              <a:gd name="adj3" fmla="val 301403"/>
              <a:gd name="adj4" fmla="val 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la précision de </a:t>
            </a:r>
            <a:r>
              <a:rPr lang="fr-CA" sz="1400" dirty="0" smtClean="0"/>
              <a:t>vos résultats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9043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7663" y="1556793"/>
            <a:ext cx="6947049" cy="2850108"/>
          </a:xfrm>
        </p:spPr>
        <p:txBody>
          <a:bodyPr/>
          <a:lstStyle/>
          <a:p>
            <a:r>
              <a:rPr lang="fr-CA" dirty="0" smtClean="0"/>
              <a:t>En somme, « Toujours utiliser un large éventail d’information, pas juste une valeur </a:t>
            </a:r>
            <a:r>
              <a:rPr lang="fr-CA" i="1" dirty="0" smtClean="0"/>
              <a:t>p</a:t>
            </a:r>
            <a:r>
              <a:rPr lang="fr-CA" dirty="0" smtClean="0"/>
              <a:t>. » </a:t>
            </a:r>
          </a:p>
          <a:p>
            <a:r>
              <a:rPr lang="fr-CA" dirty="0"/>
              <a:t>	-</a:t>
            </a:r>
            <a:r>
              <a:rPr lang="fr-CA" dirty="0" err="1" smtClean="0"/>
              <a:t>Wasserstein</a:t>
            </a:r>
            <a:r>
              <a:rPr lang="fr-CA" dirty="0" smtClean="0"/>
              <a:t> et le </a:t>
            </a:r>
            <a:r>
              <a:rPr lang="en-CA" dirty="0"/>
              <a:t>ASA's statement on statistical </a:t>
            </a:r>
            <a:r>
              <a:rPr lang="en-CA" dirty="0" smtClean="0"/>
              <a:t>		significance </a:t>
            </a:r>
            <a:r>
              <a:rPr lang="en-CA" dirty="0"/>
              <a:t>and </a:t>
            </a:r>
            <a:r>
              <a:rPr lang="en-CA" dirty="0" smtClean="0"/>
              <a:t>p-values (2016)</a:t>
            </a:r>
            <a:endParaRPr lang="fr-CA" dirty="0"/>
          </a:p>
          <a:p>
            <a:endParaRPr lang="fr-CA" dirty="0" smtClean="0"/>
          </a:p>
          <a:p>
            <a:r>
              <a:rPr lang="fr-CA" dirty="0" smtClean="0"/>
              <a:t>Merci</a:t>
            </a:r>
            <a:r>
              <a:rPr lang="fr-CA" dirty="0" smtClean="0"/>
              <a:t>!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624A1-F288-4EA1-8187-FEE93E0EC015}" type="slidenum">
              <a:rPr lang="es-ES" altLang="en-US" smtClean="0"/>
              <a:pPr>
                <a:defRPr/>
              </a:pPr>
              <a:t>15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981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428133" y="0"/>
            <a:ext cx="4715867" cy="1340767"/>
          </a:xfrm>
        </p:spPr>
        <p:txBody>
          <a:bodyPr/>
          <a:lstStyle/>
          <a:p>
            <a:pPr eaLnBrk="1" hangingPunct="1"/>
            <a:r>
              <a:rPr lang="fr-CA" altLang="fr-FR" dirty="0" smtClean="0">
                <a:latin typeface="Georgia" panose="02040502050405020303" pitchFamily="18" charset="0"/>
              </a:rPr>
              <a:t>Partie I: Résultats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427984" y="1412776"/>
            <a:ext cx="4716016" cy="4968974"/>
          </a:xfrm>
        </p:spPr>
        <p:txBody>
          <a:bodyPr/>
          <a:lstStyle/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7F6E4-2983-423B-A329-4B5486CFC633}" type="slidenum">
              <a:rPr lang="fr-CA" altLang="en-US" smtClean="0">
                <a:latin typeface="Georgia" panose="02040502050405020303" pitchFamily="18" charset="0"/>
              </a:rPr>
              <a:pPr>
                <a:defRPr/>
              </a:pPr>
              <a:t>16</a:t>
            </a:fld>
            <a:endParaRPr lang="fr-CA" altLang="en-US" dirty="0">
              <a:latin typeface="Georgia" panose="02040502050405020303" pitchFamily="18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4871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3839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6007" y="188640"/>
            <a:ext cx="1575395" cy="1346671"/>
          </a:xfrm>
          <a:prstGeom prst="rect">
            <a:avLst/>
          </a:prstGeom>
          <a:solidFill>
            <a:schemeClr val="accent3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427984" y="1"/>
            <a:ext cx="4716016" cy="764704"/>
          </a:xfrm>
        </p:spPr>
        <p:txBody>
          <a:bodyPr/>
          <a:lstStyle/>
          <a:p>
            <a:pPr eaLnBrk="1" hangingPunct="1"/>
            <a:r>
              <a:rPr lang="fr-CA" altLang="fr-FR" dirty="0"/>
              <a:t>Partie I: Résultats</a:t>
            </a:r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427984" y="764704"/>
            <a:ext cx="4716016" cy="5617046"/>
          </a:xfrm>
        </p:spPr>
        <p:txBody>
          <a:bodyPr/>
          <a:lstStyle/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7F6E4-2983-423B-A329-4B5486CFC633}" type="slidenum">
              <a:rPr lang="fr-CA" altLang="en-US" smtClean="0">
                <a:latin typeface="Georgia" panose="02040502050405020303" pitchFamily="18" charset="0"/>
              </a:rPr>
              <a:pPr>
                <a:defRPr/>
              </a:pPr>
              <a:t>17</a:t>
            </a:fld>
            <a:endParaRPr lang="fr-CA" altLang="en-US" dirty="0">
              <a:latin typeface="Georgia" panose="02040502050405020303" pitchFamily="18" charset="0"/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2609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2592"/>
            <a:ext cx="2609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ccolade fermante 2"/>
          <p:cNvSpPr/>
          <p:nvPr/>
        </p:nvSpPr>
        <p:spPr>
          <a:xfrm rot="16200000">
            <a:off x="2873330" y="942815"/>
            <a:ext cx="346298" cy="2609848"/>
          </a:xfrm>
          <a:prstGeom prst="rightBrace">
            <a:avLst>
              <a:gd name="adj1" fmla="val 24206"/>
              <a:gd name="adj2" fmla="val 2722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4517" y="2562592"/>
            <a:ext cx="2146885" cy="134667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3839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6007" y="188640"/>
            <a:ext cx="1575395" cy="1346671"/>
          </a:xfrm>
          <a:prstGeom prst="rect">
            <a:avLst/>
          </a:prstGeom>
          <a:solidFill>
            <a:schemeClr val="accent3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9444 3.7037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5 3.7037E-6 L 0.16528 3.7037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7 2.96296E-6 L 0.25173 -0.003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4" grpId="1" animBg="1"/>
      <p:bldP spid="1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3839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427984" y="-4524"/>
            <a:ext cx="4716016" cy="764704"/>
          </a:xfrm>
        </p:spPr>
        <p:txBody>
          <a:bodyPr/>
          <a:lstStyle/>
          <a:p>
            <a:pPr eaLnBrk="1" hangingPunct="1"/>
            <a:r>
              <a:rPr lang="fr-CA" altLang="fr-FR" dirty="0"/>
              <a:t>Partie I: Résultats</a:t>
            </a:r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427984" y="764704"/>
            <a:ext cx="4716016" cy="5617046"/>
          </a:xfrm>
        </p:spPr>
        <p:txBody>
          <a:bodyPr/>
          <a:lstStyle/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>
              <a:latin typeface="Georgia" panose="02040502050405020303" pitchFamily="18" charset="0"/>
            </a:endParaRPr>
          </a:p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7F6E4-2983-423B-A329-4B5486CFC633}" type="slidenum">
              <a:rPr lang="fr-CA" altLang="en-US" smtClean="0">
                <a:latin typeface="Georgia" panose="02040502050405020303" pitchFamily="18" charset="0"/>
              </a:rPr>
              <a:pPr>
                <a:defRPr/>
              </a:pPr>
              <a:t>18</a:t>
            </a:fld>
            <a:endParaRPr lang="fr-CA" altLang="en-US" dirty="0">
              <a:latin typeface="Georgia" panose="0204050205040502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6007" y="188640"/>
            <a:ext cx="1575395" cy="1346671"/>
          </a:xfrm>
          <a:prstGeom prst="rect">
            <a:avLst/>
          </a:prstGeom>
          <a:solidFill>
            <a:schemeClr val="accent3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2609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2592"/>
            <a:ext cx="2609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ccolade fermante 2"/>
          <p:cNvSpPr/>
          <p:nvPr/>
        </p:nvSpPr>
        <p:spPr>
          <a:xfrm rot="16200000">
            <a:off x="2873330" y="942815"/>
            <a:ext cx="346298" cy="2609848"/>
          </a:xfrm>
          <a:prstGeom prst="rightBrace">
            <a:avLst>
              <a:gd name="adj1" fmla="val 24206"/>
              <a:gd name="adj2" fmla="val 2722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sp>
        <p:nvSpPr>
          <p:cNvPr id="13" name="Accolade fermante 12"/>
          <p:cNvSpPr/>
          <p:nvPr/>
        </p:nvSpPr>
        <p:spPr>
          <a:xfrm rot="16200000">
            <a:off x="2877903" y="3247071"/>
            <a:ext cx="346298" cy="2609848"/>
          </a:xfrm>
          <a:prstGeom prst="rightBrace">
            <a:avLst>
              <a:gd name="adj1" fmla="val 24206"/>
              <a:gd name="adj2" fmla="val 2722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118" y="4653136"/>
            <a:ext cx="26098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20" y="4648552"/>
            <a:ext cx="26098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204517" y="4653136"/>
            <a:ext cx="2146885" cy="134667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20" y="4653136"/>
            <a:ext cx="26098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87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9444 3.7037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5 3.7037E-6 L 0.16528 3.7037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7 2.96296E-6 L 0.25173 -0.003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7" grpId="1" animBg="1"/>
      <p:bldP spid="1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1547813" y="0"/>
            <a:ext cx="7596187" cy="1196975"/>
          </a:xfrm>
        </p:spPr>
        <p:txBody>
          <a:bodyPr/>
          <a:lstStyle/>
          <a:p>
            <a:r>
              <a:rPr lang="fr-CA" altLang="fr-FR" dirty="0" smtClean="0">
                <a:latin typeface="Georgia" panose="02040502050405020303" pitchFamily="18" charset="0"/>
              </a:rPr>
              <a:t>Mise en contexte </a:t>
            </a:r>
            <a:br>
              <a:rPr lang="fr-CA" altLang="fr-FR" dirty="0" smtClean="0">
                <a:latin typeface="Georgia" panose="02040502050405020303" pitchFamily="18" charset="0"/>
              </a:rPr>
            </a:br>
            <a:r>
              <a:rPr lang="fr-CA" altLang="fr-FR" sz="1600" dirty="0" smtClean="0">
                <a:latin typeface="Georgia" panose="02040502050405020303" pitchFamily="18" charset="0"/>
              </a:rPr>
              <a:t>(fictive; toute ressemblance avec une élection récente est purement accidentelle)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619673" y="1268413"/>
            <a:ext cx="7524328" cy="5113337"/>
          </a:xfrm>
        </p:spPr>
        <p:txBody>
          <a:bodyPr/>
          <a:lstStyle/>
          <a:p>
            <a:pPr marL="0" indent="0">
              <a:buNone/>
            </a:pPr>
            <a:r>
              <a:rPr lang="fr-CA" altLang="fr-FR" dirty="0" smtClean="0">
                <a:latin typeface="Georgia" panose="02040502050405020303" pitchFamily="18" charset="0"/>
              </a:rPr>
              <a:t>Les discours peuvent-il affecter le QI?</a:t>
            </a:r>
          </a:p>
          <a:p>
            <a:pPr marL="1520825" indent="-274638"/>
            <a:r>
              <a:rPr lang="fr-CA" altLang="fr-FR" dirty="0" smtClean="0">
                <a:latin typeface="Georgia" panose="02040502050405020303" pitchFamily="18" charset="0"/>
              </a:rPr>
              <a:t>Un groupe écoute tous les discours de D. </a:t>
            </a:r>
            <a:r>
              <a:rPr lang="fr-CA" altLang="fr-FR" dirty="0" err="1" smtClean="0">
                <a:latin typeface="Georgia" panose="02040502050405020303" pitchFamily="18" charset="0"/>
              </a:rPr>
              <a:t>Trump</a:t>
            </a:r>
            <a:r>
              <a:rPr lang="fr-CA" altLang="fr-FR" dirty="0" smtClean="0">
                <a:latin typeface="Georgia" panose="02040502050405020303" pitchFamily="18" charset="0"/>
              </a:rPr>
              <a:t> 20h par jour, pendant 72 jours.</a:t>
            </a:r>
          </a:p>
          <a:p>
            <a:pPr marL="1520825" indent="-274638"/>
            <a:endParaRPr lang="fr-CA" altLang="fr-FR" dirty="0"/>
          </a:p>
          <a:p>
            <a:pPr marL="1520825" indent="-274638"/>
            <a:endParaRPr lang="fr-CA" altLang="fr-FR" dirty="0" smtClean="0">
              <a:latin typeface="Georgia" panose="02040502050405020303" pitchFamily="18" charset="0"/>
            </a:endParaRPr>
          </a:p>
          <a:p>
            <a:pPr marL="1520825" indent="-274638"/>
            <a:endParaRPr lang="fr-CA" altLang="fr-FR" dirty="0" smtClean="0">
              <a:latin typeface="Georgia" panose="02040502050405020303" pitchFamily="18" charset="0"/>
            </a:endParaRPr>
          </a:p>
          <a:p>
            <a:pPr marL="1520825" indent="-274638"/>
            <a:r>
              <a:rPr lang="fr-CA" altLang="fr-FR" dirty="0" smtClean="0">
                <a:latin typeface="Georgia" panose="02040502050405020303" pitchFamily="18" charset="0"/>
              </a:rPr>
              <a:t>L’autre groupe écoute tous les discours de B. Sanders 20h par jour, pendant 72 jours.</a:t>
            </a:r>
          </a:p>
          <a:p>
            <a:pPr marL="1520825" indent="-274638"/>
            <a:endParaRPr lang="fr-CA" altLang="fr-FR" dirty="0"/>
          </a:p>
          <a:p>
            <a:pPr marL="1520825" indent="-274638"/>
            <a:endParaRPr lang="fr-CA" altLang="fr-FR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fr-CA" altLang="fr-FR" dirty="0" smtClean="0">
                <a:latin typeface="Georgia" panose="02040502050405020303" pitchFamily="18" charset="0"/>
              </a:rPr>
              <a:t>On mesure le QI à la fin, et on compare la moyenne des deux groupes.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4D637-9AED-41EB-A420-CD80F9B31593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2</a:t>
            </a:fld>
            <a:endParaRPr lang="es-ES" altLang="en-US">
              <a:latin typeface="Georgia" panose="02040502050405020303" pitchFamily="18" charset="0"/>
            </a:endParaRPr>
          </a:p>
        </p:txBody>
      </p:sp>
      <p:sp>
        <p:nvSpPr>
          <p:cNvPr id="2" name="AutoShape 6" descr="Résultats de recherche d'images pour « trump »"/>
          <p:cNvSpPr>
            <a:spLocks noChangeAspect="1" noChangeArrowheads="1"/>
          </p:cNvSpPr>
          <p:nvPr/>
        </p:nvSpPr>
        <p:spPr bwMode="auto">
          <a:xfrm>
            <a:off x="155575" y="-846138"/>
            <a:ext cx="17621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948" y="1772816"/>
            <a:ext cx="121755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3" t="9033" r="10776" b="11612"/>
          <a:stretch/>
        </p:blipFill>
        <p:spPr bwMode="auto">
          <a:xfrm>
            <a:off x="1661823" y="3501008"/>
            <a:ext cx="125399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813" y="4406900"/>
            <a:ext cx="6946900" cy="1362075"/>
          </a:xfrm>
        </p:spPr>
        <p:txBody>
          <a:bodyPr/>
          <a:lstStyle/>
          <a:p>
            <a:pPr>
              <a:defRPr/>
            </a:pPr>
            <a:endParaRPr lang="fr-CA">
              <a:latin typeface="Georgia" panose="02040502050405020303" pitchFamily="18" charset="0"/>
            </a:endParaRPr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7813" y="2906713"/>
            <a:ext cx="6946900" cy="1500187"/>
          </a:xfrm>
        </p:spPr>
        <p:txBody>
          <a:bodyPr/>
          <a:lstStyle/>
          <a:p>
            <a:r>
              <a:rPr lang="fr-CA" altLang="fr-FR" dirty="0" smtClean="0">
                <a:latin typeface="Georgia" panose="02040502050405020303" pitchFamily="18" charset="0"/>
              </a:rPr>
              <a:t>Partie I:</a:t>
            </a:r>
          </a:p>
          <a:p>
            <a:r>
              <a:rPr lang="fr-CA" altLang="fr-FR" dirty="0" smtClean="0">
                <a:latin typeface="Georgia" panose="02040502050405020303" pitchFamily="18" charset="0"/>
              </a:rPr>
              <a:t>	Valeur </a:t>
            </a:r>
            <a:r>
              <a:rPr lang="fr-CA" altLang="fr-FR" i="1" dirty="0" smtClean="0">
                <a:latin typeface="Georgia" panose="02040502050405020303" pitchFamily="18" charset="0"/>
              </a:rPr>
              <a:t>p</a:t>
            </a:r>
            <a:r>
              <a:rPr lang="fr-CA" altLang="fr-FR" dirty="0" smtClean="0">
                <a:latin typeface="Georgia" panose="02040502050405020303" pitchFamily="18" charset="0"/>
              </a:rPr>
              <a:t> (i.e., significativité statistique)</a:t>
            </a:r>
          </a:p>
          <a:p>
            <a:r>
              <a:rPr lang="fr-CA" altLang="fr-FR" dirty="0">
                <a:latin typeface="Georgia" panose="02040502050405020303" pitchFamily="18" charset="0"/>
              </a:rPr>
              <a:t>	</a:t>
            </a:r>
            <a:r>
              <a:rPr lang="fr-CA" altLang="fr-FR" dirty="0" smtClean="0">
                <a:latin typeface="Georgia" panose="02040502050405020303" pitchFamily="18" charset="0"/>
              </a:rPr>
              <a:t>	Taille d’effet </a:t>
            </a:r>
            <a:r>
              <a:rPr lang="fr-CA" altLang="fr-FR" dirty="0" smtClean="0">
                <a:latin typeface="Georgia" panose="02040502050405020303" pitchFamily="18" charset="0"/>
              </a:rPr>
              <a:t>standardis</a:t>
            </a:r>
            <a:r>
              <a:rPr lang="fr-CA" altLang="fr-FR" dirty="0"/>
              <a:t>é</a:t>
            </a:r>
            <a:r>
              <a:rPr lang="fr-CA" altLang="fr-FR" dirty="0" smtClean="0">
                <a:latin typeface="Georgia" panose="02040502050405020303" pitchFamily="18" charset="0"/>
              </a:rPr>
              <a:t>, </a:t>
            </a:r>
            <a:endParaRPr lang="fr-CA" altLang="fr-FR" dirty="0" smtClean="0">
              <a:latin typeface="Georgia" panose="02040502050405020303" pitchFamily="18" charset="0"/>
            </a:endParaRPr>
          </a:p>
          <a:p>
            <a:r>
              <a:rPr lang="fr-CA" altLang="fr-FR" dirty="0">
                <a:latin typeface="Georgia" panose="02040502050405020303" pitchFamily="18" charset="0"/>
              </a:rPr>
              <a:t>	</a:t>
            </a:r>
            <a:r>
              <a:rPr lang="fr-CA" altLang="fr-FR" dirty="0" smtClean="0">
                <a:latin typeface="Georgia" panose="02040502050405020303" pitchFamily="18" charset="0"/>
              </a:rPr>
              <a:t>		Taille d’effet </a:t>
            </a:r>
            <a:r>
              <a:rPr lang="fr-CA" altLang="fr-FR" dirty="0" smtClean="0">
                <a:latin typeface="Georgia" panose="02040502050405020303" pitchFamily="18" charset="0"/>
              </a:rPr>
              <a:t>brut</a:t>
            </a:r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D3D55-4A03-4F68-BFB0-0F44F2F3C240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3</a:t>
            </a:fld>
            <a:endParaRPr lang="es-ES" altLang="en-US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428133" y="0"/>
            <a:ext cx="4715867" cy="1340767"/>
          </a:xfrm>
        </p:spPr>
        <p:txBody>
          <a:bodyPr/>
          <a:lstStyle/>
          <a:p>
            <a:pPr eaLnBrk="1" hangingPunct="1"/>
            <a:r>
              <a:rPr lang="fr-CA" altLang="fr-FR" dirty="0" smtClean="0">
                <a:latin typeface="Georgia" panose="02040502050405020303" pitchFamily="18" charset="0"/>
              </a:rPr>
              <a:t>Partie I: Résultats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427984" y="1412776"/>
            <a:ext cx="4716016" cy="4968974"/>
          </a:xfrm>
        </p:spPr>
        <p:txBody>
          <a:bodyPr/>
          <a:lstStyle/>
          <a:p>
            <a:pPr eaLnBrk="1" hangingPunct="1"/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7F6E4-2983-423B-A329-4B5486CFC633}" type="slidenum">
              <a:rPr lang="fr-CA" altLang="en-US" smtClean="0">
                <a:latin typeface="Georgia" panose="02040502050405020303" pitchFamily="18" charset="0"/>
              </a:rPr>
              <a:pPr>
                <a:defRPr/>
              </a:pPr>
              <a:t>4</a:t>
            </a:fld>
            <a:endParaRPr lang="fr-CA" altLang="en-US" dirty="0">
              <a:latin typeface="Georgia" panose="02040502050405020303" pitchFamily="18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4871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3839"/>
            <a:ext cx="2681858" cy="193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6007" y="188640"/>
            <a:ext cx="1575395" cy="1346671"/>
          </a:xfrm>
          <a:prstGeom prst="rect">
            <a:avLst/>
          </a:prstGeom>
          <a:solidFill>
            <a:schemeClr val="accent3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2609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2592"/>
            <a:ext cx="26098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ccolade fermante 10"/>
          <p:cNvSpPr/>
          <p:nvPr/>
        </p:nvSpPr>
        <p:spPr>
          <a:xfrm rot="16200000">
            <a:off x="2873330" y="942815"/>
            <a:ext cx="346298" cy="2609848"/>
          </a:xfrm>
          <a:prstGeom prst="rightBrace">
            <a:avLst>
              <a:gd name="adj1" fmla="val 24206"/>
              <a:gd name="adj2" fmla="val 2722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4517" y="2562592"/>
            <a:ext cx="2146885" cy="134667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sp>
        <p:nvSpPr>
          <p:cNvPr id="13" name="Accolade fermante 12"/>
          <p:cNvSpPr/>
          <p:nvPr/>
        </p:nvSpPr>
        <p:spPr>
          <a:xfrm rot="16200000">
            <a:off x="2877903" y="3247071"/>
            <a:ext cx="346298" cy="2609848"/>
          </a:xfrm>
          <a:prstGeom prst="rightBrace">
            <a:avLst>
              <a:gd name="adj1" fmla="val 24206"/>
              <a:gd name="adj2" fmla="val 2722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118" y="4653136"/>
            <a:ext cx="26098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20" y="4648552"/>
            <a:ext cx="26098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204517" y="4653136"/>
            <a:ext cx="2146885" cy="134667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atin typeface="Georgia" panose="02040502050405020303" pitchFamily="18" charset="0"/>
            </a:endParaRPr>
          </a:p>
        </p:txBody>
      </p: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20" y="4653136"/>
            <a:ext cx="26098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0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9444 3.7037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5 3.7037E-6 L 0.16528 3.7037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7 2.96296E-6 L 0.25173 -0.003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09444 3.7037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5 3.7037E-6 L 0.16528 3.7037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7 2.96296E-6 L 0.25173 -0.0032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2" grpId="1" animBg="1"/>
      <p:bldP spid="12" grpId="2" animBg="1"/>
      <p:bldP spid="13" grpId="0" animBg="1"/>
      <p:bldP spid="16" grpId="0" animBg="1"/>
      <p:bldP spid="16" grpId="1" animBg="1"/>
      <p:bldP spid="1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1547813" y="1268760"/>
            <a:ext cx="7596187" cy="511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723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9858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2620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fr-CA" altLang="fr-FR" i="1" dirty="0">
                <a:latin typeface="Georgia" panose="02040502050405020303" pitchFamily="18" charset="0"/>
              </a:rPr>
              <a:t>t</a:t>
            </a:r>
            <a:r>
              <a:rPr lang="fr-CA" altLang="fr-FR" dirty="0">
                <a:latin typeface="Georgia" panose="02040502050405020303" pitchFamily="18" charset="0"/>
              </a:rPr>
              <a:t> </a:t>
            </a:r>
            <a:r>
              <a:rPr lang="fr-CA" altLang="fr-FR" dirty="0" smtClean="0">
                <a:latin typeface="Georgia" panose="02040502050405020303" pitchFamily="18" charset="0"/>
              </a:rPr>
              <a:t>observés:</a:t>
            </a:r>
          </a:p>
          <a:p>
            <a:pPr lvl="1" eaLnBrk="1" hangingPunct="1">
              <a:defRPr/>
            </a:pPr>
            <a:r>
              <a:rPr lang="fr-CA" altLang="fr-FR" b="1" dirty="0" err="1" smtClean="0">
                <a:latin typeface="Georgia" panose="02040502050405020303" pitchFamily="18" charset="0"/>
              </a:rPr>
              <a:t>exp</a:t>
            </a:r>
            <a:r>
              <a:rPr lang="fr-CA" altLang="fr-FR" b="1" dirty="0" smtClean="0">
                <a:latin typeface="Georgia" panose="02040502050405020303" pitchFamily="18" charset="0"/>
              </a:rPr>
              <a:t> 1: 2.50 (</a:t>
            </a:r>
            <a:r>
              <a:rPr lang="fr-CA" altLang="fr-FR" b="1" i="1" dirty="0" smtClean="0">
                <a:latin typeface="Georgia" panose="02040502050405020303" pitchFamily="18" charset="0"/>
              </a:rPr>
              <a:t>p</a:t>
            </a:r>
            <a:r>
              <a:rPr lang="fr-CA" altLang="fr-FR" b="1" dirty="0" smtClean="0">
                <a:latin typeface="Georgia" panose="02040502050405020303" pitchFamily="18" charset="0"/>
              </a:rPr>
              <a:t> = .025)</a:t>
            </a:r>
            <a:r>
              <a:rPr lang="fr-CA" altLang="fr-FR" dirty="0" smtClean="0">
                <a:latin typeface="Georgia" panose="02040502050405020303" pitchFamily="18" charset="0"/>
              </a:rPr>
              <a:t>, </a:t>
            </a:r>
            <a:r>
              <a:rPr lang="fr-CA" altLang="fr-FR" dirty="0" err="1" smtClean="0">
                <a:latin typeface="Georgia" panose="02040502050405020303" pitchFamily="18" charset="0"/>
              </a:rPr>
              <a:t>exp</a:t>
            </a:r>
            <a:r>
              <a:rPr lang="fr-CA" altLang="fr-FR" dirty="0" smtClean="0">
                <a:latin typeface="Georgia" panose="02040502050405020303" pitchFamily="18" charset="0"/>
              </a:rPr>
              <a:t> 2: 1.85</a:t>
            </a:r>
            <a:r>
              <a:rPr lang="fr-CA" altLang="fr-FR" dirty="0">
                <a:latin typeface="Georgia" panose="02040502050405020303" pitchFamily="18" charset="0"/>
              </a:rPr>
              <a:t>, </a:t>
            </a:r>
            <a:r>
              <a:rPr lang="fr-CA" altLang="fr-FR" dirty="0" smtClean="0">
                <a:latin typeface="Georgia" panose="02040502050405020303" pitchFamily="18" charset="0"/>
              </a:rPr>
              <a:t> </a:t>
            </a:r>
            <a:r>
              <a:rPr lang="fr-CA" altLang="fr-FR" dirty="0" err="1" smtClean="0">
                <a:latin typeface="Georgia" panose="02040502050405020303" pitchFamily="18" charset="0"/>
              </a:rPr>
              <a:t>exp</a:t>
            </a:r>
            <a:r>
              <a:rPr lang="fr-CA" altLang="fr-FR" dirty="0" smtClean="0">
                <a:latin typeface="Georgia" panose="02040502050405020303" pitchFamily="18" charset="0"/>
              </a:rPr>
              <a:t> 3: 1.50</a:t>
            </a:r>
            <a:endParaRPr lang="fr-CA" dirty="0">
              <a:latin typeface="Georgia" panose="02040502050405020303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fr-CA" altLang="fr-FR" kern="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fr-CA" altLang="fr-FR" i="1" kern="0" dirty="0" smtClean="0">
                <a:latin typeface="Georgia" panose="02040502050405020303" pitchFamily="18" charset="0"/>
              </a:rPr>
              <a:t>d</a:t>
            </a:r>
            <a:r>
              <a:rPr lang="fr-CA" altLang="fr-FR" kern="0" dirty="0" smtClean="0">
                <a:latin typeface="Georgia" panose="02040502050405020303" pitchFamily="18" charset="0"/>
              </a:rPr>
              <a:t> de Cohen observés dans l’</a:t>
            </a: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1:</a:t>
            </a:r>
          </a:p>
          <a:p>
            <a:pPr lvl="1" eaLnBrk="1" hangingPunct="1">
              <a:defRPr/>
            </a:pP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1a: 1.00, </a:t>
            </a: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1b: 0.50, </a:t>
            </a: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1c: 0.25</a:t>
            </a:r>
          </a:p>
          <a:p>
            <a:pPr marL="0" indent="0" eaLnBrk="1" hangingPunct="1">
              <a:buFontTx/>
              <a:buNone/>
              <a:defRPr/>
            </a:pPr>
            <a:endParaRPr lang="fr-CA" altLang="fr-FR" kern="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fr-CA" altLang="fr-FR" i="1" kern="0" dirty="0" smtClean="0">
                <a:latin typeface="Georgia" panose="02040502050405020303" pitchFamily="18" charset="0"/>
              </a:rPr>
              <a:t>D</a:t>
            </a:r>
            <a:r>
              <a:rPr lang="fr-CA" altLang="fr-FR" kern="0" dirty="0" smtClean="0">
                <a:latin typeface="Georgia" panose="02040502050405020303" pitchFamily="18" charset="0"/>
              </a:rPr>
              <a:t> observés dans l’</a:t>
            </a: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1a:</a:t>
            </a:r>
            <a:endParaRPr lang="fr-CA" altLang="fr-FR" kern="0" dirty="0">
              <a:latin typeface="Georgia" panose="02040502050405020303" pitchFamily="18" charset="0"/>
            </a:endParaRPr>
          </a:p>
          <a:p>
            <a:pPr lvl="1" eaLnBrk="1" hangingPunct="1">
              <a:defRPr/>
            </a:pP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1a(i): 15, </a:t>
            </a: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1a(ii): =10, </a:t>
            </a:r>
            <a:r>
              <a:rPr lang="fr-CA" altLang="fr-FR" kern="0" dirty="0" err="1" smtClean="0">
                <a:latin typeface="Georgia" panose="02040502050405020303" pitchFamily="18" charset="0"/>
              </a:rPr>
              <a:t>exp</a:t>
            </a:r>
            <a:r>
              <a:rPr lang="fr-CA" altLang="fr-FR" kern="0" dirty="0" smtClean="0">
                <a:latin typeface="Georgia" panose="02040502050405020303" pitchFamily="18" charset="0"/>
              </a:rPr>
              <a:t> 1a(iii): 4.0</a:t>
            </a:r>
          </a:p>
          <a:p>
            <a:pPr lvl="1" eaLnBrk="1" hangingPunct="1">
              <a:defRPr/>
            </a:pPr>
            <a:endParaRPr lang="fr-CA" altLang="fr-FR" kern="0" dirty="0" smtClean="0">
              <a:latin typeface="Georgia" panose="02040502050405020303" pitchFamily="18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3424064" y="3645024"/>
            <a:ext cx="139824" cy="1152128"/>
          </a:xfrm>
          <a:prstGeom prst="straightConnector1">
            <a:avLst/>
          </a:prstGeom>
          <a:ln w="635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419872" y="3645024"/>
            <a:ext cx="2304256" cy="1152128"/>
          </a:xfrm>
          <a:prstGeom prst="straightConnector1">
            <a:avLst/>
          </a:prstGeom>
          <a:ln w="635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3419872" y="3645024"/>
            <a:ext cx="4248472" cy="1152128"/>
          </a:xfrm>
          <a:prstGeom prst="straightConnector1">
            <a:avLst/>
          </a:prstGeom>
          <a:ln w="635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131840" y="2204864"/>
            <a:ext cx="216024" cy="1152128"/>
          </a:xfrm>
          <a:prstGeom prst="straightConnector1">
            <a:avLst/>
          </a:prstGeom>
          <a:ln w="635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131840" y="2204864"/>
            <a:ext cx="2160240" cy="1152128"/>
          </a:xfrm>
          <a:prstGeom prst="straightConnector1">
            <a:avLst/>
          </a:prstGeom>
          <a:ln w="635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131840" y="2204864"/>
            <a:ext cx="3672408" cy="1152128"/>
          </a:xfrm>
          <a:prstGeom prst="straightConnector1">
            <a:avLst/>
          </a:prstGeom>
          <a:ln w="635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547813" y="0"/>
            <a:ext cx="7596187" cy="1196975"/>
          </a:xfrm>
        </p:spPr>
        <p:txBody>
          <a:bodyPr/>
          <a:lstStyle/>
          <a:p>
            <a:pPr eaLnBrk="1" hangingPunct="1"/>
            <a:r>
              <a:rPr lang="fr-CA" altLang="fr-FR" dirty="0" smtClean="0">
                <a:latin typeface="Georgia" panose="02040502050405020303" pitchFamily="18" charset="0"/>
              </a:rPr>
              <a:t>Partie I: Explications</a:t>
            </a:r>
            <a:endParaRPr lang="en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14EF9-16B3-4CF5-8374-DA3D52803011}" type="slidenum">
              <a:rPr lang="es-ES" altLang="en-US">
                <a:latin typeface="Georgia" panose="02040502050405020303" pitchFamily="18" charset="0"/>
              </a:rPr>
              <a:pPr>
                <a:defRPr/>
              </a:pPr>
              <a:t>5</a:t>
            </a:fld>
            <a:endParaRPr lang="es-ES" altLang="en-US">
              <a:latin typeface="Georgia" panose="02040502050405020303" pitchFamily="18" charset="0"/>
            </a:endParaRPr>
          </a:p>
        </p:txBody>
      </p:sp>
      <p:sp>
        <p:nvSpPr>
          <p:cNvPr id="2" name="Pensées 1"/>
          <p:cNvSpPr/>
          <p:nvPr/>
        </p:nvSpPr>
        <p:spPr>
          <a:xfrm>
            <a:off x="1223777" y="2204864"/>
            <a:ext cx="2520280" cy="648072"/>
          </a:xfrm>
          <a:prstGeom prst="cloudCallout">
            <a:avLst>
              <a:gd name="adj1" fmla="val 30188"/>
              <a:gd name="adj2" fmla="val 1312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i="1" dirty="0" smtClean="0">
                <a:latin typeface="Georgia" panose="02040502050405020303" pitchFamily="18" charset="0"/>
              </a:rPr>
              <a:t>n</a:t>
            </a:r>
            <a:r>
              <a:rPr lang="fr-CA" dirty="0" smtClean="0">
                <a:latin typeface="Georgia" panose="02040502050405020303" pitchFamily="18" charset="0"/>
              </a:rPr>
              <a:t> = 12 par </a:t>
            </a:r>
            <a:r>
              <a:rPr lang="fr-CA" dirty="0" err="1" smtClean="0">
                <a:latin typeface="Georgia" panose="02040502050405020303" pitchFamily="18" charset="0"/>
              </a:rPr>
              <a:t>grp</a:t>
            </a:r>
            <a:endParaRPr lang="fr-CA" dirty="0">
              <a:latin typeface="Georgia" panose="02040502050405020303" pitchFamily="18" charset="0"/>
            </a:endParaRPr>
          </a:p>
        </p:txBody>
      </p:sp>
      <p:sp>
        <p:nvSpPr>
          <p:cNvPr id="12" name="Pensées 11"/>
          <p:cNvSpPr/>
          <p:nvPr/>
        </p:nvSpPr>
        <p:spPr>
          <a:xfrm>
            <a:off x="5148064" y="2204864"/>
            <a:ext cx="1440160" cy="648072"/>
          </a:xfrm>
          <a:prstGeom prst="cloudCallout">
            <a:avLst>
              <a:gd name="adj1" fmla="val -38195"/>
              <a:gd name="adj2" fmla="val 111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i="1" dirty="0" smtClean="0">
                <a:latin typeface="Georgia" panose="02040502050405020303" pitchFamily="18" charset="0"/>
              </a:rPr>
              <a:t>n</a:t>
            </a:r>
            <a:r>
              <a:rPr lang="fr-CA" dirty="0" smtClean="0">
                <a:latin typeface="Georgia" panose="02040502050405020303" pitchFamily="18" charset="0"/>
              </a:rPr>
              <a:t> = 50</a:t>
            </a:r>
            <a:endParaRPr lang="fr-CA" dirty="0">
              <a:latin typeface="Georgia" panose="02040502050405020303" pitchFamily="18" charset="0"/>
            </a:endParaRPr>
          </a:p>
        </p:txBody>
      </p:sp>
      <p:sp>
        <p:nvSpPr>
          <p:cNvPr id="13" name="Pensées 12"/>
          <p:cNvSpPr/>
          <p:nvPr/>
        </p:nvSpPr>
        <p:spPr>
          <a:xfrm>
            <a:off x="7020272" y="2492896"/>
            <a:ext cx="1584176" cy="648072"/>
          </a:xfrm>
          <a:prstGeom prst="cloudCallout">
            <a:avLst>
              <a:gd name="adj1" fmla="val -37473"/>
              <a:gd name="adj2" fmla="val 69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i="1" dirty="0" smtClean="0">
                <a:latin typeface="Georgia" panose="02040502050405020303" pitchFamily="18" charset="0"/>
              </a:rPr>
              <a:t>n</a:t>
            </a:r>
            <a:r>
              <a:rPr lang="fr-CA" dirty="0" smtClean="0">
                <a:latin typeface="Georgia" panose="02040502050405020303" pitchFamily="18" charset="0"/>
              </a:rPr>
              <a:t> = 150</a:t>
            </a:r>
            <a:endParaRPr lang="fr-CA" dirty="0">
              <a:latin typeface="Georgia" panose="02040502050405020303" pitchFamily="18" charset="0"/>
            </a:endParaRPr>
          </a:p>
        </p:txBody>
      </p:sp>
      <p:sp>
        <p:nvSpPr>
          <p:cNvPr id="3" name="Pensées 2"/>
          <p:cNvSpPr/>
          <p:nvPr/>
        </p:nvSpPr>
        <p:spPr>
          <a:xfrm>
            <a:off x="1547813" y="5229200"/>
            <a:ext cx="1872208" cy="1296566"/>
          </a:xfrm>
          <a:prstGeom prst="cloudCallout">
            <a:avLst>
              <a:gd name="adj1" fmla="val 61586"/>
              <a:gd name="adj2" fmla="val -62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latin typeface="Georgia" panose="02040502050405020303" pitchFamily="18" charset="0"/>
              </a:rPr>
              <a:t>écart type de la population = 25</a:t>
            </a:r>
            <a:endParaRPr lang="fr-CA" sz="1600" dirty="0">
              <a:latin typeface="Georgia" panose="02040502050405020303" pitchFamily="18" charset="0"/>
            </a:endParaRPr>
          </a:p>
        </p:txBody>
      </p:sp>
      <p:sp>
        <p:nvSpPr>
          <p:cNvPr id="15" name="Pensées 14"/>
          <p:cNvSpPr/>
          <p:nvPr/>
        </p:nvSpPr>
        <p:spPr>
          <a:xfrm>
            <a:off x="4355976" y="5300786"/>
            <a:ext cx="1872208" cy="1296566"/>
          </a:xfrm>
          <a:prstGeom prst="cloudCallout">
            <a:avLst>
              <a:gd name="adj1" fmla="val 19461"/>
              <a:gd name="adj2" fmla="val -62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latin typeface="Georgia" panose="02040502050405020303" pitchFamily="18" charset="0"/>
              </a:rPr>
              <a:t>écart type de la population = 15</a:t>
            </a:r>
            <a:endParaRPr lang="fr-CA" sz="1600" dirty="0">
              <a:latin typeface="Georgia" panose="02040502050405020303" pitchFamily="18" charset="0"/>
            </a:endParaRPr>
          </a:p>
        </p:txBody>
      </p:sp>
      <p:sp>
        <p:nvSpPr>
          <p:cNvPr id="16" name="Pensées 15"/>
          <p:cNvSpPr/>
          <p:nvPr/>
        </p:nvSpPr>
        <p:spPr>
          <a:xfrm>
            <a:off x="7164288" y="5381600"/>
            <a:ext cx="1872208" cy="1296566"/>
          </a:xfrm>
          <a:prstGeom prst="cloudCallout">
            <a:avLst>
              <a:gd name="adj1" fmla="val -17170"/>
              <a:gd name="adj2" fmla="val -73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latin typeface="Georgia" panose="02040502050405020303" pitchFamily="18" charset="0"/>
              </a:rPr>
              <a:t>écart type de la population = 5</a:t>
            </a:r>
            <a:endParaRPr lang="fr-CA" sz="16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" grpId="0" animBg="1"/>
      <p:bldP spid="12" grpId="0" animBg="1"/>
      <p:bldP spid="13" grpId="0" animBg="1"/>
      <p:bldP spid="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1547813" y="0"/>
            <a:ext cx="7596187" cy="1196975"/>
          </a:xfrm>
        </p:spPr>
        <p:txBody>
          <a:bodyPr/>
          <a:lstStyle/>
          <a:p>
            <a:r>
              <a:rPr lang="fr-CA" altLang="fr-FR" dirty="0" smtClean="0">
                <a:latin typeface="Georgia" panose="02040502050405020303" pitchFamily="18" charset="0"/>
              </a:rPr>
              <a:t>Partie I: Explications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547813" y="1124745"/>
            <a:ext cx="7848723" cy="5257006"/>
          </a:xfrm>
        </p:spPr>
        <p:txBody>
          <a:bodyPr/>
          <a:lstStyle/>
          <a:p>
            <a:r>
              <a:rPr lang="fr-CA" altLang="fr-FR" dirty="0" smtClean="0">
                <a:latin typeface="Georgia" panose="02040502050405020303" pitchFamily="18" charset="0"/>
              </a:rPr>
              <a:t>De </a:t>
            </a:r>
            <a:r>
              <a:rPr lang="fr-CA" altLang="fr-FR" dirty="0"/>
              <a:t>la valeur </a:t>
            </a:r>
            <a:r>
              <a:rPr lang="fr-CA" altLang="fr-FR" i="1" dirty="0"/>
              <a:t>t </a:t>
            </a:r>
            <a:r>
              <a:rPr lang="fr-CA" altLang="fr-FR" dirty="0"/>
              <a:t>de Gosset </a:t>
            </a:r>
            <a:r>
              <a:rPr lang="fr-CA" altLang="fr-FR" dirty="0" smtClean="0"/>
              <a:t>vers l’effet </a:t>
            </a:r>
            <a:r>
              <a:rPr lang="fr-CA" altLang="fr-FR" dirty="0" smtClean="0">
                <a:latin typeface="Georgia" panose="02040502050405020303" pitchFamily="18" charset="0"/>
              </a:rPr>
              <a:t>standardisé </a:t>
            </a:r>
            <a:r>
              <a:rPr lang="fr-CA" altLang="fr-FR" dirty="0" smtClean="0">
                <a:latin typeface="Georgia" panose="02040502050405020303" pitchFamily="18" charset="0"/>
              </a:rPr>
              <a:t>(</a:t>
            </a:r>
            <a:r>
              <a:rPr lang="fr-CA" altLang="fr-FR" i="1" dirty="0" smtClean="0">
                <a:latin typeface="Georgia" panose="02040502050405020303" pitchFamily="18" charset="0"/>
              </a:rPr>
              <a:t>d </a:t>
            </a:r>
            <a:r>
              <a:rPr lang="fr-CA" altLang="fr-FR" dirty="0" smtClean="0">
                <a:latin typeface="Georgia" panose="02040502050405020303" pitchFamily="18" charset="0"/>
              </a:rPr>
              <a:t>de Cohen)</a:t>
            </a:r>
          </a:p>
          <a:p>
            <a:endParaRPr lang="fr-CA" altLang="fr-FR" dirty="0">
              <a:latin typeface="Georgia" panose="02040502050405020303" pitchFamily="18" charset="0"/>
            </a:endParaRPr>
          </a:p>
          <a:p>
            <a:endParaRPr lang="fr-CA" altLang="fr-FR" dirty="0" smtClean="0">
              <a:latin typeface="Georgia" panose="02040502050405020303" pitchFamily="18" charset="0"/>
            </a:endParaRPr>
          </a:p>
          <a:p>
            <a:endParaRPr lang="fr-CA" altLang="fr-FR" dirty="0"/>
          </a:p>
          <a:p>
            <a:endParaRPr lang="fr-CA" altLang="fr-FR" dirty="0" smtClean="0">
              <a:latin typeface="Georgia" panose="02040502050405020303" pitchFamily="18" charset="0"/>
            </a:endParaRPr>
          </a:p>
          <a:p>
            <a:r>
              <a:rPr lang="fr-CA" altLang="fr-FR" dirty="0" smtClean="0">
                <a:latin typeface="Georgia" panose="02040502050405020303" pitchFamily="18" charset="0"/>
              </a:rPr>
              <a:t>De l’effet </a:t>
            </a:r>
            <a:r>
              <a:rPr lang="fr-CA" altLang="fr-FR" dirty="0" smtClean="0">
                <a:latin typeface="Georgia" panose="02040502050405020303" pitchFamily="18" charset="0"/>
              </a:rPr>
              <a:t>standardisé </a:t>
            </a:r>
            <a:r>
              <a:rPr lang="fr-CA" altLang="fr-FR" dirty="0" smtClean="0">
                <a:latin typeface="Georgia" panose="02040502050405020303" pitchFamily="18" charset="0"/>
              </a:rPr>
              <a:t>(</a:t>
            </a:r>
            <a:r>
              <a:rPr lang="fr-CA" altLang="fr-FR" i="1" dirty="0" smtClean="0">
                <a:latin typeface="Georgia" panose="02040502050405020303" pitchFamily="18" charset="0"/>
              </a:rPr>
              <a:t>d</a:t>
            </a:r>
            <a:r>
              <a:rPr lang="fr-CA" altLang="fr-FR" dirty="0" smtClean="0">
                <a:latin typeface="Georgia" panose="02040502050405020303" pitchFamily="18" charset="0"/>
              </a:rPr>
              <a:t> de Cohen) vers l’effet brut (</a:t>
            </a:r>
            <a:r>
              <a:rPr lang="fr-CA" altLang="fr-FR" i="1" dirty="0" smtClean="0">
                <a:latin typeface="Georgia" panose="02040502050405020303" pitchFamily="18" charset="0"/>
              </a:rPr>
              <a:t>D </a:t>
            </a:r>
            <a:r>
              <a:rPr lang="fr-CA" altLang="fr-FR" dirty="0" smtClean="0">
                <a:latin typeface="Georgia" panose="02040502050405020303" pitchFamily="18" charset="0"/>
              </a:rPr>
              <a:t>de Denis?)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6A89E3-9520-4D4A-A5C0-F1ECCCDF2C89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6</a:t>
            </a:fld>
            <a:endParaRPr lang="es-ES" altLang="en-US">
              <a:latin typeface="Georgia" panose="02040502050405020303" pitchFamily="18" charset="0"/>
            </a:endParaRPr>
          </a:p>
        </p:txBody>
      </p:sp>
      <p:graphicFrame>
        <p:nvGraphicFramePr>
          <p:cNvPr id="18439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397412"/>
              </p:ext>
            </p:extLst>
          </p:nvPr>
        </p:nvGraphicFramePr>
        <p:xfrm>
          <a:off x="2987825" y="3501257"/>
          <a:ext cx="916305" cy="268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Formula" r:id="rId3" imgW="610870" imgH="179070" progId="Equation.Ribbit">
                  <p:embed/>
                </p:oleObj>
              </mc:Choice>
              <mc:Fallback>
                <p:oleObj name="Formula" r:id="rId3" imgW="610870" imgH="179070" progId="Equation.Ribbit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5" y="3501257"/>
                        <a:ext cx="916305" cy="268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87879"/>
              </p:ext>
            </p:extLst>
          </p:nvPr>
        </p:nvGraphicFramePr>
        <p:xfrm>
          <a:off x="5220073" y="3525764"/>
          <a:ext cx="1080135" cy="25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Formula" r:id="rId5" imgW="720090" imgH="170180" progId="Equation.Ribbit">
                  <p:embed/>
                </p:oleObj>
              </mc:Choice>
              <mc:Fallback>
                <p:oleObj name="Formula" r:id="rId5" imgW="720090" imgH="170180" progId="Equation.Ribbit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3" y="3525764"/>
                        <a:ext cx="1080135" cy="25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4616549"/>
              </p:ext>
            </p:extLst>
          </p:nvPr>
        </p:nvGraphicFramePr>
        <p:xfrm>
          <a:off x="2843808" y="1626121"/>
          <a:ext cx="1137285" cy="601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Formula" r:id="rId7" imgW="758190" imgH="401320" progId="Equation.Ribbit">
                  <p:embed/>
                </p:oleObj>
              </mc:Choice>
              <mc:Fallback>
                <p:oleObj name="Formula" r:id="rId7" imgW="758190" imgH="401320" progId="Equation.Ribbit">
                  <p:embed/>
                  <p:pic>
                    <p:nvPicPr>
                      <p:cNvPr id="0" name="Espace réservé du contenu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626121"/>
                        <a:ext cx="1137285" cy="601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48080632"/>
              </p:ext>
            </p:extLst>
          </p:nvPr>
        </p:nvGraphicFramePr>
        <p:xfrm>
          <a:off x="5076057" y="1626122"/>
          <a:ext cx="11334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Formula" r:id="rId9" imgW="755650" imgH="400050" progId="Equation.Ribbit">
                  <p:embed/>
                </p:oleObj>
              </mc:Choice>
              <mc:Fallback>
                <p:oleObj name="Formula" r:id="rId9" imgW="755650" imgH="400050" progId="Equation.Ribbit">
                  <p:embed/>
                  <p:pic>
                    <p:nvPicPr>
                      <p:cNvPr id="0" name="Obje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7" y="1626122"/>
                        <a:ext cx="11334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547813" y="0"/>
            <a:ext cx="7596187" cy="1196975"/>
          </a:xfrm>
        </p:spPr>
        <p:txBody>
          <a:bodyPr/>
          <a:lstStyle/>
          <a:p>
            <a:r>
              <a:rPr lang="fr-CA" altLang="fr-FR" dirty="0" smtClean="0">
                <a:latin typeface="Georgia" panose="02040502050405020303" pitchFamily="18" charset="0"/>
              </a:rPr>
              <a:t>Partie I: Conclusion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1547813" y="1268413"/>
            <a:ext cx="7596187" cy="5113337"/>
          </a:xfrm>
        </p:spPr>
        <p:txBody>
          <a:bodyPr/>
          <a:lstStyle/>
          <a:p>
            <a:r>
              <a:rPr lang="fr-CA" altLang="fr-FR" dirty="0" smtClean="0"/>
              <a:t>La statistique utilisée pour la décision</a:t>
            </a:r>
          </a:p>
          <a:p>
            <a:pPr lvl="1"/>
            <a:r>
              <a:rPr lang="fr-CA" altLang="fr-FR" i="1" dirty="0" smtClean="0"/>
              <a:t>p</a:t>
            </a:r>
            <a:r>
              <a:rPr lang="fr-CA" altLang="fr-FR" dirty="0" smtClean="0"/>
              <a:t> (ou </a:t>
            </a:r>
            <a:r>
              <a:rPr lang="fr-CA" altLang="fr-FR" i="1" dirty="0" smtClean="0"/>
              <a:t>t</a:t>
            </a:r>
            <a:r>
              <a:rPr lang="fr-CA" altLang="fr-FR" dirty="0" smtClean="0"/>
              <a:t>) </a:t>
            </a:r>
          </a:p>
          <a:p>
            <a:pPr marL="0" indent="0">
              <a:buNone/>
            </a:pPr>
            <a:r>
              <a:rPr lang="fr-CA" altLang="fr-FR" dirty="0" smtClean="0"/>
              <a:t>  n’est pas suffisante pour comprendre les données.</a:t>
            </a:r>
          </a:p>
          <a:p>
            <a:endParaRPr lang="fr-CA" altLang="fr-FR" dirty="0" smtClean="0"/>
          </a:p>
          <a:p>
            <a:r>
              <a:rPr lang="fr-CA" altLang="fr-FR" dirty="0" smtClean="0"/>
              <a:t>Il faut aussi connaitre:</a:t>
            </a:r>
          </a:p>
          <a:p>
            <a:pPr lvl="1"/>
            <a:r>
              <a:rPr lang="fr-CA" altLang="fr-FR" dirty="0" smtClean="0"/>
              <a:t>la taille des échantillons </a:t>
            </a:r>
            <a:r>
              <a:rPr lang="fr-CA" altLang="fr-FR" i="1" dirty="0" smtClean="0"/>
              <a:t>n</a:t>
            </a:r>
            <a:r>
              <a:rPr lang="fr-CA" altLang="fr-FR" dirty="0" smtClean="0"/>
              <a:t> </a:t>
            </a:r>
          </a:p>
          <a:p>
            <a:pPr lvl="1"/>
            <a:r>
              <a:rPr lang="fr-CA" altLang="fr-FR" dirty="0" smtClean="0"/>
              <a:t>les écarts types des échantillons </a:t>
            </a:r>
            <a:r>
              <a:rPr lang="fr-CA" altLang="fr-FR" i="1" dirty="0" smtClean="0"/>
              <a:t>s.</a:t>
            </a:r>
          </a:p>
          <a:p>
            <a:endParaRPr lang="fr-CA" altLang="fr-FR" dirty="0" smtClean="0"/>
          </a:p>
          <a:p>
            <a:r>
              <a:rPr lang="fr-CA" altLang="fr-FR" dirty="0" smtClean="0"/>
              <a:t>La triade {</a:t>
            </a:r>
            <a:r>
              <a:rPr lang="fr-CA" altLang="fr-FR" i="1" dirty="0" smtClean="0"/>
              <a:t>D</a:t>
            </a:r>
            <a:r>
              <a:rPr lang="fr-CA" altLang="fr-FR" dirty="0" smtClean="0"/>
              <a:t>, </a:t>
            </a:r>
            <a:r>
              <a:rPr lang="fr-CA" altLang="fr-FR" i="1" dirty="0" smtClean="0"/>
              <a:t>n</a:t>
            </a:r>
            <a:r>
              <a:rPr lang="fr-CA" altLang="fr-FR" dirty="0" smtClean="0"/>
              <a:t>, et </a:t>
            </a:r>
            <a:r>
              <a:rPr lang="fr-CA" altLang="fr-FR" i="1" dirty="0" smtClean="0"/>
              <a:t>s</a:t>
            </a:r>
            <a:r>
              <a:rPr lang="fr-CA" altLang="fr-FR" dirty="0" smtClean="0"/>
              <a:t>} est l’information recherchée pour les méta-analyses.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0F63B-DC82-488E-A4B5-23A2A81A891D}" type="slidenum">
              <a:rPr lang="fr-CA" altLang="en-US" smtClean="0">
                <a:latin typeface="Georgia" panose="02040502050405020303" pitchFamily="18" charset="0"/>
              </a:rPr>
              <a:pPr>
                <a:defRPr/>
              </a:pPr>
              <a:t>7</a:t>
            </a:fld>
            <a:endParaRPr lang="fr-CA" altLang="en-US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813" y="4406900"/>
            <a:ext cx="6946900" cy="1362075"/>
          </a:xfrm>
        </p:spPr>
        <p:txBody>
          <a:bodyPr/>
          <a:lstStyle/>
          <a:p>
            <a:pPr>
              <a:defRPr/>
            </a:pPr>
            <a:endParaRPr lang="fr-CA">
              <a:latin typeface="Georgia" panose="02040502050405020303" pitchFamily="18" charset="0"/>
            </a:endParaRPr>
          </a:p>
        </p:txBody>
      </p:sp>
      <p:sp>
        <p:nvSpPr>
          <p:cNvPr id="2048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7813" y="2906713"/>
            <a:ext cx="6946900" cy="1500187"/>
          </a:xfrm>
        </p:spPr>
        <p:txBody>
          <a:bodyPr/>
          <a:lstStyle/>
          <a:p>
            <a:r>
              <a:rPr lang="fr-CA" altLang="fr-FR" dirty="0">
                <a:latin typeface="Georgia" panose="02040502050405020303" pitchFamily="18" charset="0"/>
              </a:rPr>
              <a:t>Partie </a:t>
            </a:r>
            <a:r>
              <a:rPr lang="fr-CA" altLang="fr-FR" dirty="0" smtClean="0">
                <a:latin typeface="Georgia" panose="02040502050405020303" pitchFamily="18" charset="0"/>
              </a:rPr>
              <a:t>II:</a:t>
            </a:r>
            <a:endParaRPr lang="fr-CA" altLang="fr-FR" dirty="0">
              <a:latin typeface="Georgia" panose="02040502050405020303" pitchFamily="18" charset="0"/>
            </a:endParaRPr>
          </a:p>
          <a:p>
            <a:r>
              <a:rPr lang="fr-CA" altLang="fr-FR" dirty="0">
                <a:latin typeface="Georgia" panose="02040502050405020303" pitchFamily="18" charset="0"/>
              </a:rPr>
              <a:t>	</a:t>
            </a:r>
            <a:r>
              <a:rPr lang="fr-CA" altLang="fr-FR" dirty="0" smtClean="0">
                <a:latin typeface="Georgia" panose="02040502050405020303" pitchFamily="18" charset="0"/>
              </a:rPr>
              <a:t>Taille </a:t>
            </a:r>
            <a:r>
              <a:rPr lang="fr-CA" altLang="fr-FR" dirty="0">
                <a:latin typeface="Georgia" panose="02040502050405020303" pitchFamily="18" charset="0"/>
              </a:rPr>
              <a:t>d’effet </a:t>
            </a:r>
            <a:r>
              <a:rPr lang="fr-CA" altLang="fr-FR" dirty="0" smtClean="0">
                <a:latin typeface="Georgia" panose="02040502050405020303" pitchFamily="18" charset="0"/>
              </a:rPr>
              <a:t>brut </a:t>
            </a:r>
            <a:r>
              <a:rPr lang="fr-CA" altLang="fr-FR" dirty="0" smtClean="0">
                <a:latin typeface="Georgia" panose="02040502050405020303" pitchFamily="18" charset="0"/>
              </a:rPr>
              <a:t>(relative),</a:t>
            </a:r>
            <a:endParaRPr lang="fr-CA" altLang="fr-FR" dirty="0">
              <a:latin typeface="Georgia" panose="02040502050405020303" pitchFamily="18" charset="0"/>
            </a:endParaRPr>
          </a:p>
          <a:p>
            <a:r>
              <a:rPr lang="fr-CA" altLang="fr-FR" dirty="0" smtClean="0">
                <a:latin typeface="Georgia" panose="02040502050405020303" pitchFamily="18" charset="0"/>
              </a:rPr>
              <a:t>	</a:t>
            </a:r>
            <a:r>
              <a:rPr lang="fr-CA" altLang="fr-FR" dirty="0">
                <a:latin typeface="Georgia" panose="02040502050405020303" pitchFamily="18" charset="0"/>
              </a:rPr>
              <a:t>	</a:t>
            </a:r>
            <a:r>
              <a:rPr lang="fr-CA" altLang="fr-FR" dirty="0" smtClean="0">
                <a:latin typeface="Georgia" panose="02040502050405020303" pitchFamily="18" charset="0"/>
              </a:rPr>
              <a:t>Taille </a:t>
            </a:r>
            <a:r>
              <a:rPr lang="fr-CA" altLang="fr-FR" dirty="0">
                <a:latin typeface="Georgia" panose="02040502050405020303" pitchFamily="18" charset="0"/>
              </a:rPr>
              <a:t>d’effet </a:t>
            </a:r>
            <a:r>
              <a:rPr lang="fr-CA" altLang="fr-FR" dirty="0" smtClean="0">
                <a:latin typeface="Georgia" panose="02040502050405020303" pitchFamily="18" charset="0"/>
              </a:rPr>
              <a:t>standardisé </a:t>
            </a:r>
            <a:r>
              <a:rPr lang="fr-CA" altLang="fr-FR" dirty="0" smtClean="0">
                <a:latin typeface="Georgia" panose="02040502050405020303" pitchFamily="18" charset="0"/>
              </a:rPr>
              <a:t>(relative), </a:t>
            </a:r>
            <a:endParaRPr lang="fr-CA" altLang="fr-FR" dirty="0">
              <a:latin typeface="Georgia" panose="02040502050405020303" pitchFamily="18" charset="0"/>
            </a:endParaRPr>
          </a:p>
          <a:p>
            <a:r>
              <a:rPr lang="fr-CA" altLang="fr-FR" dirty="0">
                <a:latin typeface="Georgia" panose="02040502050405020303" pitchFamily="18" charset="0"/>
              </a:rPr>
              <a:t>	</a:t>
            </a:r>
            <a:r>
              <a:rPr lang="fr-CA" altLang="fr-FR" dirty="0" smtClean="0">
                <a:latin typeface="Georgia" panose="02040502050405020303" pitchFamily="18" charset="0"/>
              </a:rPr>
              <a:t>		</a:t>
            </a:r>
            <a:r>
              <a:rPr lang="fr-CA" altLang="fr-FR" dirty="0">
                <a:latin typeface="Georgia" panose="02040502050405020303" pitchFamily="18" charset="0"/>
              </a:rPr>
              <a:t>Valeur </a:t>
            </a:r>
            <a:r>
              <a:rPr lang="fr-CA" altLang="fr-FR" i="1" dirty="0" smtClean="0">
                <a:latin typeface="Georgia" panose="02040502050405020303" pitchFamily="18" charset="0"/>
              </a:rPr>
              <a:t>p.</a:t>
            </a:r>
            <a:r>
              <a:rPr lang="fr-CA" altLang="fr-FR" dirty="0" smtClean="0">
                <a:latin typeface="Georgia" panose="02040502050405020303" pitchFamily="18" charset="0"/>
              </a:rPr>
              <a:t> </a:t>
            </a:r>
            <a:r>
              <a:rPr lang="fr-CA" altLang="fr-FR" dirty="0">
                <a:latin typeface="Georgia" panose="02040502050405020303" pitchFamily="18" charset="0"/>
              </a:rPr>
              <a:t>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0A452A-B64D-4155-8B95-157BA3FF94AD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8</a:t>
            </a:fld>
            <a:endParaRPr lang="es-ES" altLang="en-US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6084168" y="0"/>
            <a:ext cx="3081039" cy="1268413"/>
          </a:xfrm>
        </p:spPr>
        <p:txBody>
          <a:bodyPr/>
          <a:lstStyle/>
          <a:p>
            <a:r>
              <a:rPr lang="fr-CA" altLang="fr-FR" dirty="0" smtClean="0">
                <a:latin typeface="Georgia" panose="02040502050405020303" pitchFamily="18" charset="0"/>
              </a:rPr>
              <a:t>Partie II:</a:t>
            </a:r>
            <a:br>
              <a:rPr lang="fr-CA" altLang="fr-FR" dirty="0" smtClean="0">
                <a:latin typeface="Georgia" panose="02040502050405020303" pitchFamily="18" charset="0"/>
              </a:rPr>
            </a:br>
            <a:r>
              <a:rPr lang="fr-CA" altLang="fr-FR" dirty="0" smtClean="0"/>
              <a:t>Résultats</a:t>
            </a:r>
            <a:endParaRPr lang="fr-CA" altLang="fr-FR" dirty="0" smtClean="0">
              <a:latin typeface="Georgia" panose="02040502050405020303" pitchFamily="18" charset="0"/>
            </a:endParaRP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6084168" y="1268413"/>
            <a:ext cx="3081039" cy="5113337"/>
          </a:xfrm>
        </p:spPr>
        <p:txBody>
          <a:bodyPr/>
          <a:lstStyle/>
          <a:p>
            <a:pPr marL="0" indent="0">
              <a:buNone/>
            </a:pPr>
            <a:r>
              <a:rPr lang="fr-CA" altLang="fr-FR" sz="1600" dirty="0" smtClean="0">
                <a:latin typeface="Georgia" panose="02040502050405020303" pitchFamily="18" charset="0"/>
              </a:rPr>
              <a:t>Les statistiques descriptives sont encadrées par un intervalle de confiance à 95%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5496" y="6237288"/>
            <a:ext cx="1317625" cy="287337"/>
          </a:xfrm>
        </p:spPr>
        <p:txBody>
          <a:bodyPr/>
          <a:lstStyle/>
          <a:p>
            <a:pPr>
              <a:defRPr/>
            </a:pPr>
            <a:fld id="{EE452376-E6AC-4A34-BE57-870A0BCF1A78}" type="slidenum">
              <a:rPr lang="es-ES" altLang="en-US" smtClean="0">
                <a:latin typeface="Georgia" panose="02040502050405020303" pitchFamily="18" charset="0"/>
              </a:rPr>
              <a:pPr>
                <a:defRPr/>
              </a:pPr>
              <a:t>9</a:t>
            </a:fld>
            <a:endParaRPr lang="es-ES" altLang="en-US">
              <a:latin typeface="Georgia" panose="02040502050405020303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63688" y="330315"/>
            <a:ext cx="10631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12 par </a:t>
            </a:r>
            <a:r>
              <a:rPr lang="fr-CA" sz="1100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grp</a:t>
            </a:r>
            <a:endParaRPr lang="fr-CA" sz="1100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</a:t>
            </a:r>
            <a:r>
              <a:rPr lang="fr-CA" sz="11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fr-CA" sz="11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72237" y="333817"/>
            <a:ext cx="11336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150 par </a:t>
            </a:r>
            <a:r>
              <a:rPr lang="fr-CA" sz="1100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grp</a:t>
            </a:r>
            <a:endParaRPr lang="fr-CA" sz="1100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15</a:t>
            </a:r>
            <a:endParaRPr lang="fr-CA" sz="11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Légende à une bordure 1 2"/>
          <p:cNvSpPr/>
          <p:nvPr/>
        </p:nvSpPr>
        <p:spPr>
          <a:xfrm>
            <a:off x="6372200" y="2204864"/>
            <a:ext cx="2232248" cy="1008111"/>
          </a:xfrm>
          <a:prstGeom prst="accentCallout1">
            <a:avLst>
              <a:gd name="adj1" fmla="val 18750"/>
              <a:gd name="adj2" fmla="val -8333"/>
              <a:gd name="adj3" fmla="val -60047"/>
              <a:gd name="adj4" fmla="val -47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CA" sz="1400" dirty="0" smtClean="0"/>
              <a:t>L’intervalle de confiance dépend de la taille de l’échantillon ET de l’écart type de l’échantillon</a:t>
            </a:r>
            <a:endParaRPr lang="fr-CA" sz="1400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2195736" y="2060848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220072" y="2060848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195736" y="3717032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220072" y="3717032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égende à une bordure 1 24"/>
          <p:cNvSpPr/>
          <p:nvPr/>
        </p:nvSpPr>
        <p:spPr>
          <a:xfrm>
            <a:off x="6372200" y="3429000"/>
            <a:ext cx="2232248" cy="1008111"/>
          </a:xfrm>
          <a:prstGeom prst="accentCallout1">
            <a:avLst>
              <a:gd name="adj1" fmla="val 18750"/>
              <a:gd name="adj2" fmla="val -8333"/>
              <a:gd name="adj3" fmla="val -28696"/>
              <a:gd name="adj4" fmla="val -49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CA" sz="1400" dirty="0" smtClean="0"/>
              <a:t>L’intervalle de confiance de l’</a:t>
            </a:r>
            <a:r>
              <a:rPr lang="fr-CA" sz="1400" dirty="0"/>
              <a:t>e</a:t>
            </a:r>
            <a:r>
              <a:rPr lang="fr-CA" sz="1400" dirty="0" smtClean="0"/>
              <a:t>ffet standardisé ne dépend que de la taille de l’échantillon</a:t>
            </a:r>
            <a:endParaRPr lang="fr-CA" sz="1400" dirty="0"/>
          </a:p>
        </p:txBody>
      </p:sp>
      <p:sp>
        <p:nvSpPr>
          <p:cNvPr id="26" name="Légende à une bordure 1 25"/>
          <p:cNvSpPr/>
          <p:nvPr/>
        </p:nvSpPr>
        <p:spPr>
          <a:xfrm>
            <a:off x="6372200" y="4653137"/>
            <a:ext cx="2232248" cy="1008111"/>
          </a:xfrm>
          <a:prstGeom prst="accentCallout1">
            <a:avLst>
              <a:gd name="adj1" fmla="val 18750"/>
              <a:gd name="adj2" fmla="val -8333"/>
              <a:gd name="adj3" fmla="val -10558"/>
              <a:gd name="adj4" fmla="val -46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CA" sz="1400" dirty="0" smtClean="0"/>
              <a:t>La valeur </a:t>
            </a:r>
            <a:r>
              <a:rPr lang="fr-CA" sz="1400" i="1" dirty="0" smtClean="0"/>
              <a:t>p</a:t>
            </a:r>
            <a:r>
              <a:rPr lang="fr-CA" sz="1400" dirty="0" smtClean="0"/>
              <a:t> est incertaine, mais son intervalle de confiance ne dépend que de </a:t>
            </a:r>
            <a:r>
              <a:rPr lang="fr-CA" sz="1400" i="1" dirty="0" smtClean="0"/>
              <a:t>p</a:t>
            </a:r>
            <a:r>
              <a:rPr lang="fr-CA" sz="1400" dirty="0"/>
              <a:t> </a:t>
            </a:r>
            <a:r>
              <a:rPr lang="fr-CA" sz="1400" dirty="0" smtClean="0"/>
              <a:t>(pas de </a:t>
            </a:r>
            <a:r>
              <a:rPr lang="fr-CA" sz="1400" i="1" dirty="0" smtClean="0"/>
              <a:t>n</a:t>
            </a:r>
            <a:r>
              <a:rPr lang="fr-CA" sz="1400" dirty="0" smtClean="0"/>
              <a:t> ni de </a:t>
            </a:r>
            <a:r>
              <a:rPr lang="fr-CA" sz="1400" i="1" dirty="0" smtClean="0"/>
              <a:t>s</a:t>
            </a:r>
            <a:r>
              <a:rPr lang="fr-CA" sz="1400" dirty="0" smtClean="0"/>
              <a:t>)</a:t>
            </a:r>
            <a:endParaRPr lang="fr-CA" sz="1400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780" y="1024690"/>
            <a:ext cx="4542555" cy="9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3232077" y="332656"/>
            <a:ext cx="10518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12 par </a:t>
            </a:r>
            <a:r>
              <a:rPr lang="fr-CA" sz="1100" dirty="0" err="1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grp</a:t>
            </a:r>
            <a:endParaRPr lang="fr-CA" sz="1100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fr-CA" sz="1100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fr-CA" sz="11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= 5</a:t>
            </a:r>
            <a:endParaRPr lang="fr-CA" sz="11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3707904" y="2060848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94" y="2564904"/>
            <a:ext cx="4542555" cy="9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Connecteur droit avec flèche 32"/>
          <p:cNvCxnSpPr/>
          <p:nvPr/>
        </p:nvCxnSpPr>
        <p:spPr>
          <a:xfrm>
            <a:off x="3707904" y="3717032"/>
            <a:ext cx="0" cy="432048"/>
          </a:xfrm>
          <a:prstGeom prst="straightConnector1">
            <a:avLst/>
          </a:prstGeom>
          <a:ln w="50800">
            <a:solidFill>
              <a:srgbClr val="00B0F0">
                <a:alpha val="1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597" y="4193042"/>
            <a:ext cx="4542555" cy="9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333" y="4193042"/>
            <a:ext cx="4542555" cy="9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ccolade fermante 7"/>
          <p:cNvSpPr/>
          <p:nvPr/>
        </p:nvSpPr>
        <p:spPr>
          <a:xfrm rot="5400000">
            <a:off x="4359777" y="4576342"/>
            <a:ext cx="385099" cy="2696956"/>
          </a:xfrm>
          <a:prstGeom prst="rightBrace">
            <a:avLst>
              <a:gd name="adj1" fmla="val 28377"/>
              <a:gd name="adj2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8215" y="6156012"/>
            <a:ext cx="216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chemeClr val="bg1">
                    <a:lumMod val="75000"/>
                  </a:schemeClr>
                </a:solidFill>
              </a:rPr>
              <a:t>effets négligeables!</a:t>
            </a:r>
            <a:endParaRPr lang="fr-CA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Accolade fermante 37"/>
          <p:cNvSpPr/>
          <p:nvPr/>
        </p:nvSpPr>
        <p:spPr>
          <a:xfrm rot="5400000">
            <a:off x="3567689" y="3064174"/>
            <a:ext cx="385099" cy="4281133"/>
          </a:xfrm>
          <a:prstGeom prst="rightBrace">
            <a:avLst>
              <a:gd name="adj1" fmla="val 28377"/>
              <a:gd name="adj2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668060" y="5328299"/>
            <a:ext cx="223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chemeClr val="bg1">
                    <a:lumMod val="75000"/>
                  </a:schemeClr>
                </a:solidFill>
              </a:rPr>
              <a:t>effets significatifs…</a:t>
            </a:r>
            <a:endParaRPr lang="fr-CA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8" grpId="0" animBg="1"/>
      <p:bldP spid="9" grpId="0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9205</TotalTime>
  <Words>654</Words>
  <Application>Microsoft Office PowerPoint</Application>
  <PresentationFormat>Affichage à l'écran (4:3)</PresentationFormat>
  <Paragraphs>164</Paragraphs>
  <Slides>18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Diseño predeterminado</vt:lpstr>
      <vt:lpstr>Formula</vt:lpstr>
      <vt:lpstr>Quoi regarder dans un graphique des moyennes ?</vt:lpstr>
      <vt:lpstr>Mise en contexte  (fictive; toute ressemblance avec une élection récente est purement accidentelle)</vt:lpstr>
      <vt:lpstr>Présentation PowerPoint</vt:lpstr>
      <vt:lpstr>Partie I: Résultats</vt:lpstr>
      <vt:lpstr>Partie I: Explications</vt:lpstr>
      <vt:lpstr>Partie I: Explications</vt:lpstr>
      <vt:lpstr>Partie I: Conclusion</vt:lpstr>
      <vt:lpstr>Présentation PowerPoint</vt:lpstr>
      <vt:lpstr>Partie II: Résultats</vt:lpstr>
      <vt:lpstr>Présentation PowerPoint</vt:lpstr>
      <vt:lpstr>Présentation PowerPoint</vt:lpstr>
      <vt:lpstr>Partie III: Résultats</vt:lpstr>
      <vt:lpstr>Partie III</vt:lpstr>
      <vt:lpstr>Partie III</vt:lpstr>
      <vt:lpstr>Présentation PowerPoint</vt:lpstr>
      <vt:lpstr>Partie I: Résultats</vt:lpstr>
      <vt:lpstr>Partie I: Résultats</vt:lpstr>
      <vt:lpstr>Partie I: Résultats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Denis Cousineau</cp:lastModifiedBy>
  <cp:revision>753</cp:revision>
  <cp:lastPrinted>2016-11-23T21:15:16Z</cp:lastPrinted>
  <dcterms:created xsi:type="dcterms:W3CDTF">2010-05-23T14:28:12Z</dcterms:created>
  <dcterms:modified xsi:type="dcterms:W3CDTF">2016-11-25T00:27:05Z</dcterms:modified>
</cp:coreProperties>
</file>